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44" r:id="rId2"/>
    <p:sldId id="317" r:id="rId3"/>
    <p:sldId id="318" r:id="rId4"/>
    <p:sldId id="322" r:id="rId5"/>
    <p:sldId id="345" r:id="rId6"/>
    <p:sldId id="346" r:id="rId7"/>
    <p:sldId id="347" r:id="rId8"/>
    <p:sldId id="349" r:id="rId9"/>
    <p:sldId id="350" r:id="rId10"/>
    <p:sldId id="359" r:id="rId11"/>
    <p:sldId id="353" r:id="rId12"/>
    <p:sldId id="357" r:id="rId13"/>
    <p:sldId id="337" r:id="rId14"/>
    <p:sldId id="338" r:id="rId15"/>
    <p:sldId id="343" r:id="rId16"/>
    <p:sldId id="325" r:id="rId17"/>
    <p:sldId id="326" r:id="rId18"/>
    <p:sldId id="327" r:id="rId19"/>
    <p:sldId id="330" r:id="rId20"/>
    <p:sldId id="328" r:id="rId21"/>
    <p:sldId id="329" r:id="rId22"/>
    <p:sldId id="331" r:id="rId23"/>
    <p:sldId id="335" r:id="rId24"/>
    <p:sldId id="336" r:id="rId25"/>
    <p:sldId id="333" r:id="rId26"/>
    <p:sldId id="360" r:id="rId27"/>
    <p:sldId id="302" r:id="rId28"/>
    <p:sldId id="289" r:id="rId29"/>
    <p:sldId id="358" r:id="rId30"/>
    <p:sldId id="30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E2"/>
    <a:srgbClr val="F6F5F3"/>
    <a:srgbClr val="D59711"/>
    <a:srgbClr val="772D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10"/>
    <p:restoredTop sz="74066"/>
  </p:normalViewPr>
  <p:slideViewPr>
    <p:cSldViewPr snapToGrid="0" snapToObjects="1">
      <p:cViewPr varScale="1">
        <p:scale>
          <a:sx n="51" d="100"/>
          <a:sy n="51" d="100"/>
        </p:scale>
        <p:origin x="1424" y="36"/>
      </p:cViewPr>
      <p:guideLst/>
    </p:cSldViewPr>
  </p:slideViewPr>
  <p:notesTextViewPr>
    <p:cViewPr>
      <p:scale>
        <a:sx n="1" d="1"/>
        <a:sy n="1" d="1"/>
      </p:scale>
      <p:origin x="0" y="0"/>
    </p:cViewPr>
  </p:notesTextViewPr>
  <p:sorterViewPr>
    <p:cViewPr>
      <p:scale>
        <a:sx n="152" d="100"/>
        <a:sy n="152" d="100"/>
      </p:scale>
      <p:origin x="0" y="-1962"/>
    </p:cViewPr>
  </p:sorterViewPr>
  <p:notesViewPr>
    <p:cSldViewPr snapToGrid="0" snapToObjects="1">
      <p:cViewPr varScale="1">
        <p:scale>
          <a:sx n="72" d="100"/>
          <a:sy n="72" d="100"/>
        </p:scale>
        <p:origin x="35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67939-0CE6-4493-9E43-9FDDA2D14C9F}" type="doc">
      <dgm:prSet loTypeId="urn:microsoft.com/office/officeart/2005/8/layout/cycle7" loCatId="cycle"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2070DFBC-0EB7-49CD-9BA4-9915E3F3BC7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Housing</a:t>
          </a:r>
          <a:endParaRPr lang="en-US" sz="2400" dirty="0"/>
        </a:p>
      </dgm:t>
    </dgm:pt>
    <dgm:pt modelId="{0B46D793-BE57-4482-9EDA-35012E6DBB7D}" type="parTrans" cxnId="{9B75B861-5889-4B04-9606-5A20BE0454D6}">
      <dgm:prSet/>
      <dgm:spPr/>
      <dgm:t>
        <a:bodyPr/>
        <a:lstStyle/>
        <a:p>
          <a:endParaRPr lang="en-US"/>
        </a:p>
      </dgm:t>
    </dgm:pt>
    <dgm:pt modelId="{5A73D820-6300-43FE-B3DE-3F8FAC220C5D}" type="sibTrans" cxnId="{9B75B861-5889-4B04-9606-5A20BE0454D6}">
      <dgm:prSet/>
      <dgm:spPr>
        <a:solidFill>
          <a:srgbClr val="F6F5F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60FD26C3-5C95-4CFD-9935-4D33E30DEA6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Employment</a:t>
          </a:r>
          <a:endParaRPr lang="en-US" sz="2400" dirty="0"/>
        </a:p>
      </dgm:t>
    </dgm:pt>
    <dgm:pt modelId="{ABC5045E-3A25-4D56-8AB5-9CD5A0A7C456}" type="parTrans" cxnId="{C3D28386-71BF-495E-9641-DEB61AB4CDE3}">
      <dgm:prSet/>
      <dgm:spPr/>
      <dgm:t>
        <a:bodyPr/>
        <a:lstStyle/>
        <a:p>
          <a:endParaRPr lang="en-US"/>
        </a:p>
      </dgm:t>
    </dgm:pt>
    <dgm:pt modelId="{AD8819B8-A027-4D3D-A5C6-226A002E146F}" type="sibTrans" cxnId="{C3D28386-71BF-495E-9641-DEB61AB4CDE3}">
      <dgm:prSet/>
      <dgm:spPr>
        <a:solidFill>
          <a:srgbClr val="E9E6E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78D68149-158D-464C-94E5-CB3FD32831C9}">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Transportation</a:t>
          </a:r>
          <a:endParaRPr lang="en-US" sz="2400" dirty="0"/>
        </a:p>
      </dgm:t>
    </dgm:pt>
    <dgm:pt modelId="{11C28582-C7C3-4B42-9F55-2F08466ADC18}" type="parTrans" cxnId="{ABEB99EE-F491-420F-AD21-3BA4556C77EE}">
      <dgm:prSet/>
      <dgm:spPr/>
      <dgm:t>
        <a:bodyPr/>
        <a:lstStyle/>
        <a:p>
          <a:endParaRPr lang="en-US"/>
        </a:p>
      </dgm:t>
    </dgm:pt>
    <dgm:pt modelId="{A17D0741-CDA1-48C4-BF29-8342C0AC62EF}" type="sibTrans" cxnId="{ABEB99EE-F491-420F-AD21-3BA4556C77EE}">
      <dgm:prSet/>
      <dgm:spPr>
        <a:solidFill>
          <a:srgbClr val="E9E6E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0489014E-62FC-4A6E-B143-8E926A1D81B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Health</a:t>
          </a:r>
          <a:endParaRPr lang="en-US" sz="2400" dirty="0"/>
        </a:p>
      </dgm:t>
    </dgm:pt>
    <dgm:pt modelId="{1A1D1019-F0F2-4D36-839B-D720140A3172}" type="parTrans" cxnId="{EDD80FC4-6090-404D-82D3-9D421C7DF73C}">
      <dgm:prSet/>
      <dgm:spPr/>
      <dgm:t>
        <a:bodyPr/>
        <a:lstStyle/>
        <a:p>
          <a:endParaRPr lang="en-US"/>
        </a:p>
      </dgm:t>
    </dgm:pt>
    <dgm:pt modelId="{B5FB008A-D53F-4E13-8F1F-960164161C38}" type="sibTrans" cxnId="{EDD80FC4-6090-404D-82D3-9D421C7DF73C}">
      <dgm:prSet/>
      <dgm:spPr>
        <a:solidFill>
          <a:srgbClr val="F6F5F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3A32362E-D3CF-4AD4-B446-68A5BEC3BF06}" type="pres">
      <dgm:prSet presAssocID="{8A967939-0CE6-4493-9E43-9FDDA2D14C9F}" presName="Name0" presStyleCnt="0">
        <dgm:presLayoutVars>
          <dgm:dir/>
          <dgm:resizeHandles val="exact"/>
        </dgm:presLayoutVars>
      </dgm:prSet>
      <dgm:spPr/>
      <dgm:t>
        <a:bodyPr/>
        <a:lstStyle/>
        <a:p>
          <a:endParaRPr lang="en-US"/>
        </a:p>
      </dgm:t>
    </dgm:pt>
    <dgm:pt modelId="{2154B1D3-89CF-4106-BDD5-C2C9563FAE10}" type="pres">
      <dgm:prSet presAssocID="{2070DFBC-0EB7-49CD-9BA4-9915E3F3BC70}" presName="node" presStyleLbl="node1" presStyleIdx="0" presStyleCnt="4" custScaleX="178443">
        <dgm:presLayoutVars>
          <dgm:bulletEnabled val="1"/>
        </dgm:presLayoutVars>
      </dgm:prSet>
      <dgm:spPr/>
      <dgm:t>
        <a:bodyPr/>
        <a:lstStyle/>
        <a:p>
          <a:endParaRPr lang="en-US"/>
        </a:p>
      </dgm:t>
    </dgm:pt>
    <dgm:pt modelId="{5C6A8FCE-496E-451F-A975-01D40EF095A6}" type="pres">
      <dgm:prSet presAssocID="{5A73D820-6300-43FE-B3DE-3F8FAC220C5D}" presName="sibTrans" presStyleLbl="sibTrans2D1" presStyleIdx="0" presStyleCnt="4" custLinFactNeighborX="24995" custLinFactNeighborY="-8629"/>
      <dgm:spPr/>
      <dgm:t>
        <a:bodyPr/>
        <a:lstStyle/>
        <a:p>
          <a:endParaRPr lang="en-US"/>
        </a:p>
      </dgm:t>
    </dgm:pt>
    <dgm:pt modelId="{3428C77E-9272-4F30-8792-41F0A46C680C}" type="pres">
      <dgm:prSet presAssocID="{5A73D820-6300-43FE-B3DE-3F8FAC220C5D}" presName="connectorText" presStyleLbl="sibTrans2D1" presStyleIdx="0" presStyleCnt="4"/>
      <dgm:spPr/>
      <dgm:t>
        <a:bodyPr/>
        <a:lstStyle/>
        <a:p>
          <a:endParaRPr lang="en-US"/>
        </a:p>
      </dgm:t>
    </dgm:pt>
    <dgm:pt modelId="{1A1776B1-A11C-4E27-973E-1844DF17B6CD}" type="pres">
      <dgm:prSet presAssocID="{60FD26C3-5C95-4CFD-9935-4D33E30DEA60}" presName="node" presStyleLbl="node1" presStyleIdx="1" presStyleCnt="4" custScaleX="152342" custRadScaleRad="130171" custRadScaleInc="0">
        <dgm:presLayoutVars>
          <dgm:bulletEnabled val="1"/>
        </dgm:presLayoutVars>
      </dgm:prSet>
      <dgm:spPr/>
      <dgm:t>
        <a:bodyPr/>
        <a:lstStyle/>
        <a:p>
          <a:endParaRPr lang="en-US"/>
        </a:p>
      </dgm:t>
    </dgm:pt>
    <dgm:pt modelId="{62E0E298-F39B-4F57-A071-4FC2A6667B30}" type="pres">
      <dgm:prSet presAssocID="{AD8819B8-A027-4D3D-A5C6-226A002E146F}" presName="sibTrans" presStyleLbl="sibTrans2D1" presStyleIdx="1" presStyleCnt="4"/>
      <dgm:spPr/>
      <dgm:t>
        <a:bodyPr/>
        <a:lstStyle/>
        <a:p>
          <a:endParaRPr lang="en-US"/>
        </a:p>
      </dgm:t>
    </dgm:pt>
    <dgm:pt modelId="{F51006E9-9B8E-4826-AD76-7E7CF57E07FB}" type="pres">
      <dgm:prSet presAssocID="{AD8819B8-A027-4D3D-A5C6-226A002E146F}" presName="connectorText" presStyleLbl="sibTrans2D1" presStyleIdx="1" presStyleCnt="4"/>
      <dgm:spPr/>
      <dgm:t>
        <a:bodyPr/>
        <a:lstStyle/>
        <a:p>
          <a:endParaRPr lang="en-US"/>
        </a:p>
      </dgm:t>
    </dgm:pt>
    <dgm:pt modelId="{C407BD5C-226A-410E-8790-23866C7E6FC9}" type="pres">
      <dgm:prSet presAssocID="{78D68149-158D-464C-94E5-CB3FD32831C9}" presName="node" presStyleLbl="node1" presStyleIdx="2" presStyleCnt="4" custScaleX="171897">
        <dgm:presLayoutVars>
          <dgm:bulletEnabled val="1"/>
        </dgm:presLayoutVars>
      </dgm:prSet>
      <dgm:spPr/>
      <dgm:t>
        <a:bodyPr/>
        <a:lstStyle/>
        <a:p>
          <a:endParaRPr lang="en-US"/>
        </a:p>
      </dgm:t>
    </dgm:pt>
    <dgm:pt modelId="{D3BABFD5-7796-410F-B2C2-FB74D32D2A84}" type="pres">
      <dgm:prSet presAssocID="{A17D0741-CDA1-48C4-BF29-8342C0AC62EF}" presName="sibTrans" presStyleLbl="sibTrans2D1" presStyleIdx="2" presStyleCnt="4"/>
      <dgm:spPr/>
      <dgm:t>
        <a:bodyPr/>
        <a:lstStyle/>
        <a:p>
          <a:endParaRPr lang="en-US"/>
        </a:p>
      </dgm:t>
    </dgm:pt>
    <dgm:pt modelId="{6A24C03C-F78D-4880-8502-875E9BD6EC34}" type="pres">
      <dgm:prSet presAssocID="{A17D0741-CDA1-48C4-BF29-8342C0AC62EF}" presName="connectorText" presStyleLbl="sibTrans2D1" presStyleIdx="2" presStyleCnt="4"/>
      <dgm:spPr/>
      <dgm:t>
        <a:bodyPr/>
        <a:lstStyle/>
        <a:p>
          <a:endParaRPr lang="en-US"/>
        </a:p>
      </dgm:t>
    </dgm:pt>
    <dgm:pt modelId="{1A1D0A98-28EA-4AFA-8783-72C8B47BE933}" type="pres">
      <dgm:prSet presAssocID="{0489014E-62FC-4A6E-B143-8E926A1D81B8}" presName="node" presStyleLbl="node1" presStyleIdx="3" presStyleCnt="4" custScaleX="158638" custRadScaleRad="136717" custRadScaleInc="0">
        <dgm:presLayoutVars>
          <dgm:bulletEnabled val="1"/>
        </dgm:presLayoutVars>
      </dgm:prSet>
      <dgm:spPr/>
      <dgm:t>
        <a:bodyPr/>
        <a:lstStyle/>
        <a:p>
          <a:endParaRPr lang="en-US"/>
        </a:p>
      </dgm:t>
    </dgm:pt>
    <dgm:pt modelId="{0426DF36-BC8F-43C0-8DD5-B4899518C347}" type="pres">
      <dgm:prSet presAssocID="{B5FB008A-D53F-4E13-8F1F-960164161C38}" presName="sibTrans" presStyleLbl="sibTrans2D1" presStyleIdx="3" presStyleCnt="4"/>
      <dgm:spPr/>
      <dgm:t>
        <a:bodyPr/>
        <a:lstStyle/>
        <a:p>
          <a:endParaRPr lang="en-US"/>
        </a:p>
      </dgm:t>
    </dgm:pt>
    <dgm:pt modelId="{34B5BF97-518D-441B-9579-41DDF3B4AA6D}" type="pres">
      <dgm:prSet presAssocID="{B5FB008A-D53F-4E13-8F1F-960164161C38}" presName="connectorText" presStyleLbl="sibTrans2D1" presStyleIdx="3" presStyleCnt="4"/>
      <dgm:spPr/>
      <dgm:t>
        <a:bodyPr/>
        <a:lstStyle/>
        <a:p>
          <a:endParaRPr lang="en-US"/>
        </a:p>
      </dgm:t>
    </dgm:pt>
  </dgm:ptLst>
  <dgm:cxnLst>
    <dgm:cxn modelId="{C791E487-BE2D-474B-9D73-461E081B6070}" type="presOf" srcId="{B5FB008A-D53F-4E13-8F1F-960164161C38}" destId="{0426DF36-BC8F-43C0-8DD5-B4899518C347}" srcOrd="0" destOrd="0" presId="urn:microsoft.com/office/officeart/2005/8/layout/cycle7"/>
    <dgm:cxn modelId="{45BB04CA-6C46-4ABC-B794-D7C018931519}" type="presOf" srcId="{2070DFBC-0EB7-49CD-9BA4-9915E3F3BC70}" destId="{2154B1D3-89CF-4106-BDD5-C2C9563FAE10}" srcOrd="0" destOrd="0" presId="urn:microsoft.com/office/officeart/2005/8/layout/cycle7"/>
    <dgm:cxn modelId="{5B8FC57E-44AF-46E6-92E7-079D3532B3E7}" type="presOf" srcId="{0489014E-62FC-4A6E-B143-8E926A1D81B8}" destId="{1A1D0A98-28EA-4AFA-8783-72C8B47BE933}" srcOrd="0" destOrd="0" presId="urn:microsoft.com/office/officeart/2005/8/layout/cycle7"/>
    <dgm:cxn modelId="{07EF5636-4E38-4F35-89B0-4DA8C649CE2A}" type="presOf" srcId="{5A73D820-6300-43FE-B3DE-3F8FAC220C5D}" destId="{3428C77E-9272-4F30-8792-41F0A46C680C}" srcOrd="1" destOrd="0" presId="urn:microsoft.com/office/officeart/2005/8/layout/cycle7"/>
    <dgm:cxn modelId="{21D111F6-7C75-4F44-9F86-B0C7F22ABCCC}" type="presOf" srcId="{A17D0741-CDA1-48C4-BF29-8342C0AC62EF}" destId="{6A24C03C-F78D-4880-8502-875E9BD6EC34}" srcOrd="1" destOrd="0" presId="urn:microsoft.com/office/officeart/2005/8/layout/cycle7"/>
    <dgm:cxn modelId="{4C1047E0-BD65-49E8-AE11-0C26DC99DADC}" type="presOf" srcId="{8A967939-0CE6-4493-9E43-9FDDA2D14C9F}" destId="{3A32362E-D3CF-4AD4-B446-68A5BEC3BF06}" srcOrd="0" destOrd="0" presId="urn:microsoft.com/office/officeart/2005/8/layout/cycle7"/>
    <dgm:cxn modelId="{6CE53F56-FB66-425E-AF0A-66AA6CC09DFB}" type="presOf" srcId="{78D68149-158D-464C-94E5-CB3FD32831C9}" destId="{C407BD5C-226A-410E-8790-23866C7E6FC9}" srcOrd="0" destOrd="0" presId="urn:microsoft.com/office/officeart/2005/8/layout/cycle7"/>
    <dgm:cxn modelId="{C3D28386-71BF-495E-9641-DEB61AB4CDE3}" srcId="{8A967939-0CE6-4493-9E43-9FDDA2D14C9F}" destId="{60FD26C3-5C95-4CFD-9935-4D33E30DEA60}" srcOrd="1" destOrd="0" parTransId="{ABC5045E-3A25-4D56-8AB5-9CD5A0A7C456}" sibTransId="{AD8819B8-A027-4D3D-A5C6-226A002E146F}"/>
    <dgm:cxn modelId="{ABEB99EE-F491-420F-AD21-3BA4556C77EE}" srcId="{8A967939-0CE6-4493-9E43-9FDDA2D14C9F}" destId="{78D68149-158D-464C-94E5-CB3FD32831C9}" srcOrd="2" destOrd="0" parTransId="{11C28582-C7C3-4B42-9F55-2F08466ADC18}" sibTransId="{A17D0741-CDA1-48C4-BF29-8342C0AC62EF}"/>
    <dgm:cxn modelId="{919EE28F-FE04-42BF-9CF6-BA2B2C91B786}" type="presOf" srcId="{AD8819B8-A027-4D3D-A5C6-226A002E146F}" destId="{F51006E9-9B8E-4826-AD76-7E7CF57E07FB}" srcOrd="1" destOrd="0" presId="urn:microsoft.com/office/officeart/2005/8/layout/cycle7"/>
    <dgm:cxn modelId="{9B75B861-5889-4B04-9606-5A20BE0454D6}" srcId="{8A967939-0CE6-4493-9E43-9FDDA2D14C9F}" destId="{2070DFBC-0EB7-49CD-9BA4-9915E3F3BC70}" srcOrd="0" destOrd="0" parTransId="{0B46D793-BE57-4482-9EDA-35012E6DBB7D}" sibTransId="{5A73D820-6300-43FE-B3DE-3F8FAC220C5D}"/>
    <dgm:cxn modelId="{C7BAAFC9-91D3-4A6C-A263-5B514358430C}" type="presOf" srcId="{60FD26C3-5C95-4CFD-9935-4D33E30DEA60}" destId="{1A1776B1-A11C-4E27-973E-1844DF17B6CD}" srcOrd="0" destOrd="0" presId="urn:microsoft.com/office/officeart/2005/8/layout/cycle7"/>
    <dgm:cxn modelId="{EDD80FC4-6090-404D-82D3-9D421C7DF73C}" srcId="{8A967939-0CE6-4493-9E43-9FDDA2D14C9F}" destId="{0489014E-62FC-4A6E-B143-8E926A1D81B8}" srcOrd="3" destOrd="0" parTransId="{1A1D1019-F0F2-4D36-839B-D720140A3172}" sibTransId="{B5FB008A-D53F-4E13-8F1F-960164161C38}"/>
    <dgm:cxn modelId="{D5340931-0F0D-43E5-8870-62BF457748C1}" type="presOf" srcId="{A17D0741-CDA1-48C4-BF29-8342C0AC62EF}" destId="{D3BABFD5-7796-410F-B2C2-FB74D32D2A84}" srcOrd="0" destOrd="0" presId="urn:microsoft.com/office/officeart/2005/8/layout/cycle7"/>
    <dgm:cxn modelId="{405CAEE8-FADE-4D91-95BC-027D4C1CFD14}" type="presOf" srcId="{B5FB008A-D53F-4E13-8F1F-960164161C38}" destId="{34B5BF97-518D-441B-9579-41DDF3B4AA6D}" srcOrd="1" destOrd="0" presId="urn:microsoft.com/office/officeart/2005/8/layout/cycle7"/>
    <dgm:cxn modelId="{49B14DF4-BFD5-4143-95CD-D50B4D68A5FE}" type="presOf" srcId="{5A73D820-6300-43FE-B3DE-3F8FAC220C5D}" destId="{5C6A8FCE-496E-451F-A975-01D40EF095A6}" srcOrd="0" destOrd="0" presId="urn:microsoft.com/office/officeart/2005/8/layout/cycle7"/>
    <dgm:cxn modelId="{6F659A92-1EFD-4B38-AE47-C84D9E1374AF}" type="presOf" srcId="{AD8819B8-A027-4D3D-A5C6-226A002E146F}" destId="{62E0E298-F39B-4F57-A071-4FC2A6667B30}" srcOrd="0" destOrd="0" presId="urn:microsoft.com/office/officeart/2005/8/layout/cycle7"/>
    <dgm:cxn modelId="{273EA39E-404B-47BB-A8BD-847826A069DA}" type="presParOf" srcId="{3A32362E-D3CF-4AD4-B446-68A5BEC3BF06}" destId="{2154B1D3-89CF-4106-BDD5-C2C9563FAE10}" srcOrd="0" destOrd="0" presId="urn:microsoft.com/office/officeart/2005/8/layout/cycle7"/>
    <dgm:cxn modelId="{CDD7A118-61D7-4372-A757-1AF2BFAC02DF}" type="presParOf" srcId="{3A32362E-D3CF-4AD4-B446-68A5BEC3BF06}" destId="{5C6A8FCE-496E-451F-A975-01D40EF095A6}" srcOrd="1" destOrd="0" presId="urn:microsoft.com/office/officeart/2005/8/layout/cycle7"/>
    <dgm:cxn modelId="{F7756C73-B2BD-4BED-9901-D3DBEF330ABB}" type="presParOf" srcId="{5C6A8FCE-496E-451F-A975-01D40EF095A6}" destId="{3428C77E-9272-4F30-8792-41F0A46C680C}" srcOrd="0" destOrd="0" presId="urn:microsoft.com/office/officeart/2005/8/layout/cycle7"/>
    <dgm:cxn modelId="{DBAA3A54-FCAC-4408-9099-4182C6D427EA}" type="presParOf" srcId="{3A32362E-D3CF-4AD4-B446-68A5BEC3BF06}" destId="{1A1776B1-A11C-4E27-973E-1844DF17B6CD}" srcOrd="2" destOrd="0" presId="urn:microsoft.com/office/officeart/2005/8/layout/cycle7"/>
    <dgm:cxn modelId="{3356D358-358A-4AFC-BF98-3507CF6B4814}" type="presParOf" srcId="{3A32362E-D3CF-4AD4-B446-68A5BEC3BF06}" destId="{62E0E298-F39B-4F57-A071-4FC2A6667B30}" srcOrd="3" destOrd="0" presId="urn:microsoft.com/office/officeart/2005/8/layout/cycle7"/>
    <dgm:cxn modelId="{A5B326C9-9A09-498A-8F9E-6DF75DA0A8FC}" type="presParOf" srcId="{62E0E298-F39B-4F57-A071-4FC2A6667B30}" destId="{F51006E9-9B8E-4826-AD76-7E7CF57E07FB}" srcOrd="0" destOrd="0" presId="urn:microsoft.com/office/officeart/2005/8/layout/cycle7"/>
    <dgm:cxn modelId="{79301C0D-2005-4678-9113-1919D5343F37}" type="presParOf" srcId="{3A32362E-D3CF-4AD4-B446-68A5BEC3BF06}" destId="{C407BD5C-226A-410E-8790-23866C7E6FC9}" srcOrd="4" destOrd="0" presId="urn:microsoft.com/office/officeart/2005/8/layout/cycle7"/>
    <dgm:cxn modelId="{535565A0-850A-420F-9688-7735DC02D6F3}" type="presParOf" srcId="{3A32362E-D3CF-4AD4-B446-68A5BEC3BF06}" destId="{D3BABFD5-7796-410F-B2C2-FB74D32D2A84}" srcOrd="5" destOrd="0" presId="urn:microsoft.com/office/officeart/2005/8/layout/cycle7"/>
    <dgm:cxn modelId="{4E31ED6B-894D-4360-B557-9B3771B6A180}" type="presParOf" srcId="{D3BABFD5-7796-410F-B2C2-FB74D32D2A84}" destId="{6A24C03C-F78D-4880-8502-875E9BD6EC34}" srcOrd="0" destOrd="0" presId="urn:microsoft.com/office/officeart/2005/8/layout/cycle7"/>
    <dgm:cxn modelId="{2020752E-95EC-44EC-AC66-BD3CEF21C923}" type="presParOf" srcId="{3A32362E-D3CF-4AD4-B446-68A5BEC3BF06}" destId="{1A1D0A98-28EA-4AFA-8783-72C8B47BE933}" srcOrd="6" destOrd="0" presId="urn:microsoft.com/office/officeart/2005/8/layout/cycle7"/>
    <dgm:cxn modelId="{4BCC04EF-3F98-4B94-9F5D-75DBD7895C17}" type="presParOf" srcId="{3A32362E-D3CF-4AD4-B446-68A5BEC3BF06}" destId="{0426DF36-BC8F-43C0-8DD5-B4899518C347}" srcOrd="7" destOrd="0" presId="urn:microsoft.com/office/officeart/2005/8/layout/cycle7"/>
    <dgm:cxn modelId="{C97F195E-375B-4237-B193-ABB52B06A85A}" type="presParOf" srcId="{0426DF36-BC8F-43C0-8DD5-B4899518C347}" destId="{34B5BF97-518D-441B-9579-41DDF3B4AA6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4B1D3-89CF-4106-BDD5-C2C9563FAE10}">
      <dsp:nvSpPr>
        <dsp:cNvPr id="0" name=""/>
        <dsp:cNvSpPr/>
      </dsp:nvSpPr>
      <dsp:spPr>
        <a:xfrm>
          <a:off x="3775924" y="1295"/>
          <a:ext cx="2667916" cy="747554"/>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Housing</a:t>
          </a:r>
          <a:endParaRPr lang="en-US" sz="2400" kern="1200" dirty="0"/>
        </a:p>
      </dsp:txBody>
      <dsp:txXfrm>
        <a:off x="3797819" y="23190"/>
        <a:ext cx="2624126" cy="703764"/>
      </dsp:txXfrm>
    </dsp:sp>
    <dsp:sp modelId="{5C6A8FCE-496E-451F-A975-01D40EF095A6}">
      <dsp:nvSpPr>
        <dsp:cNvPr id="0" name=""/>
        <dsp:cNvSpPr/>
      </dsp:nvSpPr>
      <dsp:spPr>
        <a:xfrm rot="2251932">
          <a:off x="5819049" y="940599"/>
          <a:ext cx="906487" cy="261644"/>
        </a:xfrm>
        <a:prstGeom prst="leftRightArrow">
          <a:avLst>
            <a:gd name="adj1" fmla="val 60000"/>
            <a:gd name="adj2" fmla="val 50000"/>
          </a:avLst>
        </a:prstGeom>
        <a:solidFill>
          <a:srgbClr val="F6F5F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897542" y="992928"/>
        <a:ext cx="749501" cy="156986"/>
      </dsp:txXfrm>
    </dsp:sp>
    <dsp:sp modelId="{1A1776B1-A11C-4E27-973E-1844DF17B6CD}">
      <dsp:nvSpPr>
        <dsp:cNvPr id="0" name=""/>
        <dsp:cNvSpPr/>
      </dsp:nvSpPr>
      <dsp:spPr>
        <a:xfrm>
          <a:off x="5842711" y="1439147"/>
          <a:ext cx="2277678" cy="747554"/>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Employment</a:t>
          </a:r>
          <a:endParaRPr lang="en-US" sz="2400" kern="1200" dirty="0"/>
        </a:p>
      </dsp:txBody>
      <dsp:txXfrm>
        <a:off x="5864606" y="1461042"/>
        <a:ext cx="2233888" cy="703764"/>
      </dsp:txXfrm>
    </dsp:sp>
    <dsp:sp modelId="{62E0E298-F39B-4F57-A071-4FC2A6667B30}">
      <dsp:nvSpPr>
        <dsp:cNvPr id="0" name=""/>
        <dsp:cNvSpPr/>
      </dsp:nvSpPr>
      <dsp:spPr>
        <a:xfrm rot="8548068">
          <a:off x="5592472" y="2401029"/>
          <a:ext cx="906487" cy="261644"/>
        </a:xfrm>
        <a:prstGeom prst="leftRightArrow">
          <a:avLst>
            <a:gd name="adj1" fmla="val 60000"/>
            <a:gd name="adj2" fmla="val 50000"/>
          </a:avLst>
        </a:prstGeom>
        <a:solidFill>
          <a:srgbClr val="E9E6E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5670965" y="2453358"/>
        <a:ext cx="749501" cy="156986"/>
      </dsp:txXfrm>
    </dsp:sp>
    <dsp:sp modelId="{C407BD5C-226A-410E-8790-23866C7E6FC9}">
      <dsp:nvSpPr>
        <dsp:cNvPr id="0" name=""/>
        <dsp:cNvSpPr/>
      </dsp:nvSpPr>
      <dsp:spPr>
        <a:xfrm>
          <a:off x="3824859" y="2877000"/>
          <a:ext cx="2570047" cy="747554"/>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Transportation</a:t>
          </a:r>
          <a:endParaRPr lang="en-US" sz="2400" kern="1200" dirty="0"/>
        </a:p>
      </dsp:txBody>
      <dsp:txXfrm>
        <a:off x="3846754" y="2898895"/>
        <a:ext cx="2526257" cy="703764"/>
      </dsp:txXfrm>
    </dsp:sp>
    <dsp:sp modelId="{D3BABFD5-7796-410F-B2C2-FB74D32D2A84}">
      <dsp:nvSpPr>
        <dsp:cNvPr id="0" name=""/>
        <dsp:cNvSpPr/>
      </dsp:nvSpPr>
      <dsp:spPr>
        <a:xfrm rot="12970989">
          <a:off x="3673744" y="2401029"/>
          <a:ext cx="906487" cy="261644"/>
        </a:xfrm>
        <a:prstGeom prst="leftRightArrow">
          <a:avLst>
            <a:gd name="adj1" fmla="val 60000"/>
            <a:gd name="adj2" fmla="val 50000"/>
          </a:avLst>
        </a:prstGeom>
        <a:solidFill>
          <a:srgbClr val="E9E6E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3752237" y="2453358"/>
        <a:ext cx="749501" cy="156986"/>
      </dsp:txXfrm>
    </dsp:sp>
    <dsp:sp modelId="{1A1D0A98-28EA-4AFA-8783-72C8B47BE933}">
      <dsp:nvSpPr>
        <dsp:cNvPr id="0" name=""/>
        <dsp:cNvSpPr/>
      </dsp:nvSpPr>
      <dsp:spPr>
        <a:xfrm>
          <a:off x="1958188" y="1439147"/>
          <a:ext cx="2371810" cy="747554"/>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Health</a:t>
          </a:r>
          <a:endParaRPr lang="en-US" sz="2400" kern="1200" dirty="0"/>
        </a:p>
      </dsp:txBody>
      <dsp:txXfrm>
        <a:off x="1980083" y="1461042"/>
        <a:ext cx="2328020" cy="703764"/>
      </dsp:txXfrm>
    </dsp:sp>
    <dsp:sp modelId="{0426DF36-BC8F-43C0-8DD5-B4899518C347}">
      <dsp:nvSpPr>
        <dsp:cNvPr id="0" name=""/>
        <dsp:cNvSpPr/>
      </dsp:nvSpPr>
      <dsp:spPr>
        <a:xfrm rot="19429011">
          <a:off x="3673744" y="963176"/>
          <a:ext cx="906487" cy="261644"/>
        </a:xfrm>
        <a:prstGeom prst="leftRightArrow">
          <a:avLst>
            <a:gd name="adj1" fmla="val 60000"/>
            <a:gd name="adj2" fmla="val 50000"/>
          </a:avLst>
        </a:prstGeom>
        <a:solidFill>
          <a:srgbClr val="F6F5F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752237" y="1015505"/>
        <a:ext cx="749501" cy="15698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1ADAF-80A5-B440-B99B-A2C09E63746F}"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197C7-F4E2-B445-9C83-E06A7EB7D0D6}" type="slidenum">
              <a:rPr lang="en-US" smtClean="0"/>
              <a:t>‹#›</a:t>
            </a:fld>
            <a:endParaRPr lang="en-US"/>
          </a:p>
        </p:txBody>
      </p:sp>
    </p:spTree>
    <p:extLst>
      <p:ext uri="{BB962C8B-B14F-4D97-AF65-F5344CB8AC3E}">
        <p14:creationId xmlns:p14="http://schemas.microsoft.com/office/powerpoint/2010/main" val="43132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9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 typically listed in the phone book </a:t>
            </a:r>
            <a:r>
              <a:rPr lang="mr-IN" dirty="0" smtClean="0"/>
              <a:t>–</a:t>
            </a:r>
            <a:r>
              <a:rPr lang="en-US" dirty="0" smtClean="0"/>
              <a:t> it often takes some time to find them. </a:t>
            </a:r>
          </a:p>
          <a:p>
            <a:endParaRPr lang="en-US" dirty="0" smtClean="0"/>
          </a:p>
          <a:p>
            <a:r>
              <a:rPr lang="en-US" dirty="0" smtClean="0"/>
              <a:t>Identify who/where they are before the disaster!</a:t>
            </a:r>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23</a:t>
            </a:fld>
            <a:endParaRPr lang="en-US"/>
          </a:p>
        </p:txBody>
      </p:sp>
    </p:spTree>
    <p:extLst>
      <p:ext uri="{BB962C8B-B14F-4D97-AF65-F5344CB8AC3E}">
        <p14:creationId xmlns:p14="http://schemas.microsoft.com/office/powerpoint/2010/main" val="148624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community has their own eco-system. Think about the orgs/agencies that are active in your area and contact them ahead of time to ask if they are active in disasters, what they do, who they serve, etc.</a:t>
            </a:r>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24</a:t>
            </a:fld>
            <a:endParaRPr lang="en-US"/>
          </a:p>
        </p:txBody>
      </p:sp>
    </p:spTree>
    <p:extLst>
      <p:ext uri="{BB962C8B-B14F-4D97-AF65-F5344CB8AC3E}">
        <p14:creationId xmlns:p14="http://schemas.microsoft.com/office/powerpoint/2010/main" val="187116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member orgs are faith-based however</a:t>
            </a:r>
            <a:r>
              <a:rPr lang="en-US" baseline="0" dirty="0" smtClean="0"/>
              <a:t> during VOAD service they do do proselytize. Habitat, Humane Society, Red Cross</a:t>
            </a:r>
            <a:r>
              <a:rPr lang="mr-IN" baseline="0" dirty="0" smtClean="0"/>
              <a:t>…</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25</a:t>
            </a:fld>
            <a:endParaRPr lang="en-US"/>
          </a:p>
        </p:txBody>
      </p:sp>
    </p:spTree>
    <p:extLst>
      <p:ext uri="{BB962C8B-B14F-4D97-AF65-F5344CB8AC3E}">
        <p14:creationId xmlns:p14="http://schemas.microsoft.com/office/powerpoint/2010/main" val="147052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43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dirty="0" smtClean="0"/>
              <a:t>A response to Hurricane Harvey.</a:t>
            </a:r>
          </a:p>
          <a:p>
            <a:pPr marL="171450" indent="-171450">
              <a:buFont typeface="Arial" charset="0"/>
              <a:buChar char="•"/>
            </a:pPr>
            <a:r>
              <a:rPr lang="en-US" sz="1200" dirty="0" smtClean="0"/>
              <a:t>Documents recovery resources for individuals with disabilities.</a:t>
            </a:r>
          </a:p>
          <a:p>
            <a:pPr marL="171450" indent="-171450">
              <a:buFont typeface="Arial" charset="0"/>
              <a:buChar char="•"/>
            </a:pPr>
            <a:r>
              <a:rPr lang="en-US" sz="1200" dirty="0" smtClean="0"/>
              <a:t>SUB DIRECTORY</a:t>
            </a:r>
            <a:r>
              <a:rPr lang="en-US" sz="1200" baseline="0" dirty="0" smtClean="0"/>
              <a:t> of an existing directory</a:t>
            </a:r>
          </a:p>
          <a:p>
            <a:pPr marL="171450" indent="-171450">
              <a:buFont typeface="Arial" charset="0"/>
              <a:buChar char="•"/>
            </a:pPr>
            <a:endParaRPr lang="en-US" sz="1200" baseline="0" dirty="0" smtClean="0"/>
          </a:p>
          <a:p>
            <a:pPr marL="171450" indent="-171450">
              <a:buFont typeface="Arial" charset="0"/>
              <a:buChar char="•"/>
            </a:pPr>
            <a:r>
              <a:rPr lang="en-US" sz="1200" dirty="0" smtClean="0"/>
              <a:t>Dynamic online resource directory of services and resources.</a:t>
            </a:r>
          </a:p>
          <a:p>
            <a:pPr marL="171450" indent="-171450">
              <a:buFont typeface="Arial" charset="0"/>
              <a:buChar char="•"/>
            </a:pPr>
            <a:endParaRPr lang="en-US" sz="1200" dirty="0" smtClean="0"/>
          </a:p>
          <a:p>
            <a:pPr marL="171450" indent="-171450">
              <a:buFont typeface="Arial" charset="0"/>
              <a:buChar char="•"/>
            </a:pPr>
            <a:r>
              <a:rPr lang="en-US" sz="1200" dirty="0" smtClean="0"/>
              <a:t>IMMEDIATE</a:t>
            </a:r>
            <a:r>
              <a:rPr lang="en-US" sz="1200" baseline="0" dirty="0" smtClean="0"/>
              <a:t> PURPOSE - </a:t>
            </a:r>
            <a:r>
              <a:rPr lang="en-US" sz="3600" dirty="0" smtClean="0"/>
              <a:t>To provide a searchable resource guide</a:t>
            </a:r>
          </a:p>
          <a:p>
            <a:pPr lvl="1"/>
            <a:r>
              <a:rPr lang="en-US" sz="3600" dirty="0" smtClean="0"/>
              <a:t>For disability-related organizations, and </a:t>
            </a:r>
          </a:p>
          <a:p>
            <a:pPr lvl="1"/>
            <a:r>
              <a:rPr lang="en-US" sz="3600" dirty="0" smtClean="0"/>
              <a:t>To document supplies and resources for individuals with disabilities who were affected by disaster.</a:t>
            </a:r>
          </a:p>
          <a:p>
            <a:pPr lvl="1"/>
            <a:endParaRPr lang="en-US" sz="3600" dirty="0" smtClean="0"/>
          </a:p>
          <a:p>
            <a:pPr lvl="1"/>
            <a:r>
              <a:rPr lang="en-US" sz="3600" dirty="0" smtClean="0"/>
              <a:t>AND </a:t>
            </a:r>
          </a:p>
          <a:p>
            <a:pPr lvl="1"/>
            <a:endParaRPr lang="en-US" sz="3600" dirty="0" smtClean="0"/>
          </a:p>
          <a:p>
            <a:pPr lvl="1"/>
            <a:r>
              <a:rPr lang="en-US" sz="3600" dirty="0" smtClean="0"/>
              <a:t>FUTURE</a:t>
            </a:r>
            <a:r>
              <a:rPr lang="en-US" sz="3600" baseline="0" dirty="0" smtClean="0"/>
              <a:t> - </a:t>
            </a:r>
            <a:r>
              <a:rPr lang="en-US" sz="3600" dirty="0" smtClean="0"/>
              <a:t>Develop an online, replicable template for</a:t>
            </a:r>
          </a:p>
          <a:p>
            <a:pPr lvl="1"/>
            <a:r>
              <a:rPr lang="en-US" sz="3600" dirty="0" smtClean="0"/>
              <a:t>A variety of disasters, and</a:t>
            </a:r>
          </a:p>
          <a:p>
            <a:pPr lvl="1"/>
            <a:r>
              <a:rPr lang="en-US" sz="3600" dirty="0" smtClean="0"/>
              <a:t>Transferable to other regions.</a:t>
            </a:r>
          </a:p>
          <a:p>
            <a:pPr lvl="1"/>
            <a:endParaRPr lang="en-US" sz="3600" dirty="0" smtClean="0"/>
          </a:p>
          <a:p>
            <a:pPr marL="171450" indent="-171450">
              <a:buFont typeface="Arial"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27</a:t>
            </a:fld>
            <a:endParaRPr lang="en-US"/>
          </a:p>
        </p:txBody>
      </p:sp>
    </p:spTree>
    <p:extLst>
      <p:ext uri="{BB962C8B-B14F-4D97-AF65-F5344CB8AC3E}">
        <p14:creationId xmlns:p14="http://schemas.microsoft.com/office/powerpoint/2010/main" val="186108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Case workers</a:t>
            </a:r>
          </a:p>
          <a:p>
            <a:r>
              <a:rPr lang="en-US" sz="1200" dirty="0" smtClean="0"/>
              <a:t>Long-term recovery committee</a:t>
            </a:r>
          </a:p>
          <a:p>
            <a:r>
              <a:rPr lang="en-US" sz="1200" dirty="0" smtClean="0"/>
              <a:t>Voluntary Organizations Active in Disasters (VOADs)</a:t>
            </a:r>
          </a:p>
          <a:p>
            <a:r>
              <a:rPr lang="en-US" sz="1200" dirty="0" smtClean="0"/>
              <a:t>City and county emergency managers</a:t>
            </a:r>
          </a:p>
          <a:p>
            <a:r>
              <a:rPr lang="en-US" sz="1200" dirty="0" smtClean="0"/>
              <a:t>Disability organizations</a:t>
            </a:r>
          </a:p>
          <a:p>
            <a:r>
              <a:rPr lang="en-US" sz="1200" dirty="0" smtClean="0"/>
              <a:t>Individuals with disabilities</a:t>
            </a:r>
          </a:p>
          <a:p>
            <a:r>
              <a:rPr lang="en-US" sz="1200" dirty="0" smtClean="0"/>
              <a:t>Disaster organizations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28</a:t>
            </a:fld>
            <a:endParaRPr lang="en-US"/>
          </a:p>
        </p:txBody>
      </p:sp>
    </p:spTree>
    <p:extLst>
      <p:ext uri="{BB962C8B-B14F-4D97-AF65-F5344CB8AC3E}">
        <p14:creationId xmlns:p14="http://schemas.microsoft.com/office/powerpoint/2010/main" val="188806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746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individuals have a limit to how much they can accomplish in a day. </a:t>
            </a:r>
            <a:r>
              <a:rPr lang="en-US" dirty="0" smtClean="0"/>
              <a:t>Christine </a:t>
            </a:r>
            <a:r>
              <a:rPr lang="en-US" dirty="0" err="1" smtClean="0"/>
              <a:t>Miserandino</a:t>
            </a:r>
            <a:r>
              <a:rPr lang="en-US" baseline="0" dirty="0" smtClean="0"/>
              <a:t> (a person with lupus)</a:t>
            </a:r>
            <a:r>
              <a:rPr lang="en-US" dirty="0" smtClean="0"/>
              <a:t> used the Spoon Theory to visually</a:t>
            </a:r>
            <a:r>
              <a:rPr lang="en-US" baseline="0" dirty="0" smtClean="0"/>
              <a:t> show how individuals with a disability and their families often use most of their “spoons” to accomplish life tasks and can run out of spoons or capacity to complete necessary tasks</a:t>
            </a:r>
          </a:p>
          <a:p>
            <a:r>
              <a:rPr lang="en-US" baseline="0" dirty="0" smtClean="0"/>
              <a:t>	Parents new to disability are in survival mode and struggling because they do not have supports and use up all of their spoons just getting the bare minimum done</a:t>
            </a:r>
          </a:p>
          <a:p>
            <a:r>
              <a:rPr lang="en-US" baseline="0" dirty="0" smtClean="0"/>
              <a:t>We develop natural supports like family members, church groups, friends/social groups who can help by providing their “spoons” through providing transportation, respite, and help with tasks</a:t>
            </a:r>
          </a:p>
          <a:p>
            <a:r>
              <a:rPr lang="en-US" baseline="0" dirty="0" smtClean="0"/>
              <a:t>When we have natural and formal supports and services, we can settle in and experience less stress  </a:t>
            </a:r>
          </a:p>
          <a:p>
            <a:r>
              <a:rPr lang="en-US" baseline="0" dirty="0" smtClean="0"/>
              <a:t>Formal supports and services like personal care services, public transportation, case managers, and other professionals can also help share the load that individuals with a disability and their families are carrying. </a:t>
            </a:r>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13</a:t>
            </a:fld>
            <a:endParaRPr lang="en-US"/>
          </a:p>
        </p:txBody>
      </p:sp>
    </p:spTree>
    <p:extLst>
      <p:ext uri="{BB962C8B-B14F-4D97-AF65-F5344CB8AC3E}">
        <p14:creationId xmlns:p14="http://schemas.microsoft.com/office/powerpoint/2010/main" val="371703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a disability and their family members heavily rely on support</a:t>
            </a:r>
            <a:r>
              <a:rPr lang="en-US" baseline="0" dirty="0" smtClean="0"/>
              <a:t> networks. </a:t>
            </a:r>
            <a:r>
              <a:rPr lang="en-US" dirty="0" smtClean="0"/>
              <a:t>After a disaster our support systems may also be experience challenges</a:t>
            </a:r>
            <a:r>
              <a:rPr lang="en-US" baseline="0" dirty="0" smtClean="0"/>
              <a:t> or</a:t>
            </a:r>
            <a:r>
              <a:rPr lang="en-US" dirty="0" smtClean="0"/>
              <a:t> displacement</a:t>
            </a:r>
            <a:r>
              <a:rPr lang="en-US" baseline="0" dirty="0" smtClean="0"/>
              <a:t> and may not be able to provide the support they once provided, leaving us to again use all of ours spoons at a time when our needs have increased.</a:t>
            </a:r>
          </a:p>
          <a:p>
            <a:r>
              <a:rPr lang="en-US" baseline="0" dirty="0" smtClean="0"/>
              <a:t>Also, displacement has major implications for individuals with a disability and their families. This can affect available insurance, services, and providers. Setting up new services and getting new providers often means that families will have to jump through hoops that they have already jumped through so that they can start these same services anew. </a:t>
            </a:r>
          </a:p>
          <a:p>
            <a:r>
              <a:rPr lang="en-US" baseline="0" dirty="0" smtClean="0"/>
              <a:t>Families often have invested money into tools, items, and aides that help the individual with a disability to be an independent as possible or to help increase their quality of life. These items are not always covered by insurance and include things like fidgets, sensory items, specialized shoes or clothing, medical equipment not deemed medically necessary by the insurance are all items that may be lost during a disaster and add cost and time for families. Even recovering durable medical equipment that is covered can take time and use up a LOT of spoons (phone calls, forms, etc.). For example, wheelchairs are often designed specifically for the individual using it and accommodate specific needs for that person’s body, forming to them to make them comfortable. One DME company was quoting a month wait for a replacement for wheelchairs lost during Harvey.   If they were getting them done this fast,  is incredibly fast turn around (usually takes 6 months give or take) but without an appropriate wheelchair that meets the requirements this can leave the person uncomfortable, in pain, having spasms, and without a viable method of transportation within their community as specialized wheelchairs are often required for transportation in a vehicle. </a:t>
            </a:r>
          </a:p>
          <a:p>
            <a:r>
              <a:rPr lang="en-US" baseline="0" dirty="0" smtClean="0"/>
              <a:t>The losses experience by an individual with a disability can have such big repercussions and trickle down into all aspects of that individual’s life</a:t>
            </a:r>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14</a:t>
            </a:fld>
            <a:endParaRPr lang="en-US" dirty="0"/>
          </a:p>
        </p:txBody>
      </p:sp>
    </p:spTree>
    <p:extLst>
      <p:ext uri="{BB962C8B-B14F-4D97-AF65-F5344CB8AC3E}">
        <p14:creationId xmlns:p14="http://schemas.microsoft.com/office/powerpoint/2010/main" val="205566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disaster, individuals with a disability and their families, may</a:t>
            </a:r>
            <a:r>
              <a:rPr lang="en-US" baseline="0" dirty="0" smtClean="0"/>
              <a:t> have to put their energy (spoons) into first addressing important needs. This may mean replacing lost medication, life saving medical equipment, etc. Addressing these needs are vitally important and may take precedence over other needs like employment or finding permanent housing. This may mean that they get a late start in the game. </a:t>
            </a:r>
            <a:endParaRPr lang="en-US" dirty="0" smtClean="0"/>
          </a:p>
          <a:p>
            <a:r>
              <a:rPr lang="en-US" dirty="0" smtClean="0"/>
              <a:t>After</a:t>
            </a:r>
            <a:r>
              <a:rPr lang="en-US" baseline="0" dirty="0" smtClean="0"/>
              <a:t> a disaster, an individual with an accessibility need may have trouble finding appropriate housing</a:t>
            </a:r>
          </a:p>
          <a:p>
            <a:endParaRPr lang="en-US" baseline="0" dirty="0" smtClean="0"/>
          </a:p>
          <a:p>
            <a:r>
              <a:rPr lang="en-US" baseline="0" dirty="0" smtClean="0"/>
              <a:t>	After Houston when the housing market was stressed, one family someone had helped them find an apartment but it was up a flight of stairs, they struggled to find a first floor or elevator accessible apartment and had to move farther out in their city to find an apartment that met their needs. Her child had to go to a new school (which means new ARD/IEP meeting)  and this longer distance that she had to travel for work created a strain on her childcare system, herself, and her child.</a:t>
            </a:r>
          </a:p>
          <a:p>
            <a:r>
              <a:rPr lang="en-US" baseline="0" dirty="0" smtClean="0"/>
              <a:t>Individuals with disabilities and their families may also be personally moving away from the supports that allow them to thrive and live independently in </a:t>
            </a:r>
            <a:r>
              <a:rPr lang="en-US" baseline="0" smtClean="0"/>
              <a:t>their communities</a:t>
            </a:r>
          </a:p>
          <a:p>
            <a:endParaRPr lang="en-US" baseline="0" dirty="0" smtClean="0"/>
          </a:p>
          <a:p>
            <a:r>
              <a:rPr lang="en-US" baseline="0" dirty="0" smtClean="0"/>
              <a:t>Housing can also affect a family’s medical system. </a:t>
            </a:r>
            <a:r>
              <a:rPr lang="en-US" dirty="0" smtClean="0"/>
              <a:t>Your private insurance</a:t>
            </a:r>
            <a:r>
              <a:rPr lang="en-US" baseline="0" dirty="0" smtClean="0"/>
              <a:t> does not care where you live. While it may affect the providers you have available, you are not required to contact them or switch companies. With Medicaid, displacement means you must contact HHSC, SSI, Medicaid, etc.</a:t>
            </a:r>
          </a:p>
          <a:p>
            <a:r>
              <a:rPr lang="en-US" baseline="0" dirty="0" smtClean="0"/>
              <a:t>	Local authority services  (whether for IDD or mental health) require an intake before setting up appointments and receiving services. This means that families must start from the beginning when they relocate.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Switching regions in Texas may mean switching Medicaid managed care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Switching locations or insurance providers may mean finding new specialists, referrals, transferring medical records, new intake, prescription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barriers can take hours to manage and handle. It also takes away spoons from the family and interfere with their ability to put energy into finding housing, employment, etc that they to get back onto their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Transportation issues can also affect the ability for the individual and their family’s ability to access new specialists and providers </a:t>
            </a:r>
          </a:p>
          <a:p>
            <a:r>
              <a:rPr lang="en-US" dirty="0" smtClean="0"/>
              <a:t>Transportation</a:t>
            </a:r>
            <a:r>
              <a:rPr lang="en-US" baseline="0" dirty="0" smtClean="0"/>
              <a:t> has major implications for all aspects of a person’s life. Including housing, employment, education, medical needs and social needs as well. </a:t>
            </a:r>
          </a:p>
          <a:p>
            <a:r>
              <a:rPr lang="en-US" baseline="0" dirty="0" smtClean="0"/>
              <a:t>Families who have a vehicle for transporting their child often have large loans and have used large portions of their Medicaid waiver budgets to finance these vehicles which take months to get modified. </a:t>
            </a:r>
          </a:p>
          <a:p>
            <a:r>
              <a:rPr lang="en-US" baseline="0" dirty="0" smtClean="0"/>
              <a:t>Certain transportation programs may only be available in urban centers or parts of the city that house the most people and may also be experiencing a crunch</a:t>
            </a:r>
          </a:p>
          <a:p>
            <a:r>
              <a:rPr lang="en-US" baseline="0" dirty="0" smtClean="0"/>
              <a:t>Companies like Uber have a limited number of vehicles that are able to provide accessible transportation. Drivers may not be willing to drive to more rural areas. </a:t>
            </a:r>
          </a:p>
          <a:p>
            <a:r>
              <a:rPr lang="en-US" baseline="0" dirty="0" smtClean="0"/>
              <a:t>During the recovery period, your support networks may be stretched too thin to be available to provide transportation</a:t>
            </a:r>
          </a:p>
          <a:p>
            <a:r>
              <a:rPr lang="en-US" dirty="0" smtClean="0"/>
              <a:t>Often for individuals with a disability we look to build a job around the individual</a:t>
            </a:r>
            <a:r>
              <a:rPr lang="en-US" baseline="0" dirty="0" smtClean="0"/>
              <a:t> to help mitigate barriers to employment that exist even before a disaster has occurred. This often includes planning, personal investment, networking and connections with friends and families. After a disaster families may need to begin this process anew. May not be prioritized during recovery when there are bigger problems to solve. </a:t>
            </a:r>
          </a:p>
          <a:p>
            <a:r>
              <a:rPr lang="en-US" baseline="0" dirty="0" smtClean="0"/>
              <a:t>Families may struggle to regain employment if they do not have childcare that can provide for their child’s medical, physical, emotional, and other needs. </a:t>
            </a:r>
          </a:p>
          <a:p>
            <a:r>
              <a:rPr lang="en-US" baseline="0" dirty="0" smtClean="0"/>
              <a:t>	For example, in one family Dad lost his job during Harvey. To help make ends meet, mom (who previously provided care for their 15 year old child with a disability) got a job as a home health aid. This did not provide enough income for their family. When Dad was able to get work mom would have to stay home from her job to provide care. But Dad was only able to find temporary employment so the family was in a constant state of juggling and barely able to make ends meet.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15</a:t>
            </a:fld>
            <a:endParaRPr lang="en-US" dirty="0"/>
          </a:p>
        </p:txBody>
      </p:sp>
    </p:spTree>
    <p:extLst>
      <p:ext uri="{BB962C8B-B14F-4D97-AF65-F5344CB8AC3E}">
        <p14:creationId xmlns:p14="http://schemas.microsoft.com/office/powerpoint/2010/main" val="282260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smtClean="0">
                <a:solidFill>
                  <a:schemeClr val="tx1"/>
                </a:solidFill>
                <a:effectLst/>
                <a:latin typeface="+mn-lt"/>
                <a:ea typeface="+mn-ea"/>
                <a:cs typeface="+mn-cs"/>
              </a:rPr>
              <a:t>The elderly and PWD may be less tech savvy. Those with low SES may have less tech access. Technology is how most resources are found…. 10.5% have no health coverage. </a:t>
            </a:r>
          </a:p>
          <a:p>
            <a:pPr marL="171450" lvl="0" indent="-171450">
              <a:buFont typeface="Arial" charset="0"/>
              <a:buChar char="•"/>
            </a:pPr>
            <a:r>
              <a:rPr lang="en-US" sz="1200" kern="1200" dirty="0" smtClean="0">
                <a:solidFill>
                  <a:schemeClr val="tx1"/>
                </a:solidFill>
                <a:effectLst/>
                <a:latin typeface="+mn-lt"/>
                <a:ea typeface="+mn-ea"/>
                <a:cs typeface="+mn-cs"/>
              </a:rPr>
              <a:t>For at-risk populations LTR takes even longer</a:t>
            </a:r>
            <a:r>
              <a:rPr lang="en-US" sz="1200" u="sng" kern="1200" dirty="0" smtClean="0">
                <a:solidFill>
                  <a:schemeClr val="tx1"/>
                </a:solidFill>
                <a:effectLst/>
                <a:latin typeface="+mn-lt"/>
                <a:ea typeface="+mn-ea"/>
                <a:cs typeface="+mn-cs"/>
              </a:rPr>
              <a:t>, if it ever occurs</a:t>
            </a:r>
            <a:r>
              <a:rPr lang="en-US" sz="1200" kern="1200" dirty="0" smtClean="0">
                <a:solidFill>
                  <a:schemeClr val="tx1"/>
                </a:solidFill>
                <a:effectLst/>
                <a:latin typeface="+mn-lt"/>
                <a:ea typeface="+mn-ea"/>
                <a:cs typeface="+mn-cs"/>
              </a:rPr>
              <a:t>.</a:t>
            </a:r>
          </a:p>
          <a:p>
            <a:pPr marL="171450" lvl="0" indent="-171450">
              <a:buFont typeface="Arial" charset="0"/>
              <a:buChar char="•"/>
            </a:pPr>
            <a:r>
              <a:rPr lang="en-US" sz="1200" kern="1200" dirty="0" smtClean="0">
                <a:solidFill>
                  <a:schemeClr val="tx1"/>
                </a:solidFill>
                <a:effectLst/>
                <a:latin typeface="+mn-lt"/>
                <a:ea typeface="+mn-ea"/>
                <a:cs typeface="+mn-cs"/>
              </a:rPr>
              <a:t>How can your community be prepared to support long-term recovery?</a:t>
            </a:r>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17</a:t>
            </a:fld>
            <a:endParaRPr lang="en-US" dirty="0"/>
          </a:p>
        </p:txBody>
      </p:sp>
    </p:spTree>
    <p:extLst>
      <p:ext uri="{BB962C8B-B14F-4D97-AF65-F5344CB8AC3E}">
        <p14:creationId xmlns:p14="http://schemas.microsoft.com/office/powerpoint/2010/main" val="165792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primary support levels hat are typically present</a:t>
            </a:r>
            <a:r>
              <a:rPr lang="en-US" baseline="0" dirty="0" smtClean="0"/>
              <a:t> during the long term recovery period. </a:t>
            </a:r>
          </a:p>
          <a:p>
            <a:endParaRPr lang="en-US" baseline="0" dirty="0" smtClean="0"/>
          </a:p>
          <a:p>
            <a:r>
              <a:rPr lang="en-US" baseline="0" dirty="0" smtClean="0"/>
              <a:t>FEMA </a:t>
            </a:r>
            <a:r>
              <a:rPr lang="mr-IN" baseline="0" dirty="0" smtClean="0"/>
              <a:t>–</a:t>
            </a:r>
            <a:r>
              <a:rPr lang="en-US" baseline="0" dirty="0" smtClean="0"/>
              <a:t> immediate and long term needs however they focus primarily on housing</a:t>
            </a:r>
          </a:p>
          <a:p>
            <a:endParaRPr lang="en-US" baseline="0" dirty="0" smtClean="0"/>
          </a:p>
          <a:p>
            <a:r>
              <a:rPr lang="en-US" baseline="0" dirty="0" smtClean="0"/>
              <a:t>State/Local </a:t>
            </a:r>
            <a:r>
              <a:rPr lang="mr-IN" baseline="0" dirty="0" smtClean="0"/>
              <a:t>–</a:t>
            </a:r>
            <a:r>
              <a:rPr lang="en-US" baseline="0" dirty="0" smtClean="0"/>
              <a:t> variable supports provided. </a:t>
            </a:r>
            <a:r>
              <a:rPr lang="en-US" baseline="0" dirty="0" err="1" smtClean="0"/>
              <a:t>Esp</a:t>
            </a:r>
            <a:r>
              <a:rPr lang="en-US" baseline="0" dirty="0" smtClean="0"/>
              <a:t> once the disaster news cycle is over the communities are still in need, they still need access to supports and </a:t>
            </a:r>
            <a:r>
              <a:rPr lang="en-US" baseline="0" dirty="0" err="1" smtClean="0"/>
              <a:t>resourecs</a:t>
            </a:r>
            <a:r>
              <a:rPr lang="en-US" baseline="0" dirty="0" smtClean="0"/>
              <a:t> and services.</a:t>
            </a:r>
          </a:p>
          <a:p>
            <a:endParaRPr lang="en-US" baseline="0" dirty="0" smtClean="0"/>
          </a:p>
          <a:p>
            <a:r>
              <a:rPr lang="en-US" baseline="0" dirty="0" smtClean="0"/>
              <a:t>VOADS - </a:t>
            </a:r>
            <a:r>
              <a:rPr lang="en-US" dirty="0" smtClean="0"/>
              <a:t>coalition of organizations that prepare for and respond to the recovery needs of America’s communities in times of disasters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18</a:t>
            </a:fld>
            <a:endParaRPr lang="en-US"/>
          </a:p>
        </p:txBody>
      </p:sp>
    </p:spTree>
    <p:extLst>
      <p:ext uri="{BB962C8B-B14F-4D97-AF65-F5344CB8AC3E}">
        <p14:creationId xmlns:p14="http://schemas.microsoft.com/office/powerpoint/2010/main" val="55771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 are loans and not grants</a:t>
            </a:r>
          </a:p>
          <a:p>
            <a:endParaRPr lang="en-US" dirty="0"/>
          </a:p>
        </p:txBody>
      </p:sp>
      <p:sp>
        <p:nvSpPr>
          <p:cNvPr id="4" name="Slide Number Placeholder 3"/>
          <p:cNvSpPr>
            <a:spLocks noGrp="1"/>
          </p:cNvSpPr>
          <p:nvPr>
            <p:ph type="sldNum" sz="quarter" idx="10"/>
          </p:nvPr>
        </p:nvSpPr>
        <p:spPr/>
        <p:txBody>
          <a:bodyPr/>
          <a:lstStyle/>
          <a:p>
            <a:fld id="{2F4197C7-F4E2-B445-9C83-E06A7EB7D0D6}" type="slidenum">
              <a:rPr lang="en-US" smtClean="0"/>
              <a:t>21</a:t>
            </a:fld>
            <a:endParaRPr lang="en-US"/>
          </a:p>
        </p:txBody>
      </p:sp>
    </p:spTree>
    <p:extLst>
      <p:ext uri="{BB962C8B-B14F-4D97-AF65-F5344CB8AC3E}">
        <p14:creationId xmlns:p14="http://schemas.microsoft.com/office/powerpoint/2010/main" val="11310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strength of the</a:t>
            </a:r>
            <a:r>
              <a:rPr lang="en-US" baseline="0" dirty="0" smtClean="0"/>
              <a:t> LTRC is that they are part of the local and state community, have the ability to reach its members and listen to the specific needs of the community.</a:t>
            </a:r>
          </a:p>
          <a:p>
            <a:endParaRPr lang="en-US" baseline="0" dirty="0" smtClean="0"/>
          </a:p>
          <a:p>
            <a:r>
              <a:rPr lang="en-US" baseline="0" dirty="0" smtClean="0"/>
              <a:t>They then work with VOADS and local agencies to meet the identified needs. Often the LTRC </a:t>
            </a:r>
            <a:r>
              <a:rPr lang="en-US" sz="1200" b="0" i="0" kern="1200" dirty="0" smtClean="0">
                <a:solidFill>
                  <a:schemeClr val="tx1"/>
                </a:solidFill>
                <a:effectLst/>
                <a:latin typeface="+mn-lt"/>
                <a:ea typeface="+mn-ea"/>
                <a:cs typeface="+mn-cs"/>
              </a:rPr>
              <a:t>find the people who have become lost among the overlapping systems delivering assistance to survivors of the disaster.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of the key elements in the </a:t>
            </a:r>
            <a:r>
              <a:rPr lang="en-US" sz="1200" b="1" i="0" kern="1200" dirty="0" smtClean="0">
                <a:solidFill>
                  <a:schemeClr val="tx1"/>
                </a:solidFill>
                <a:effectLst/>
                <a:latin typeface="+mn-lt"/>
                <a:ea typeface="+mn-ea"/>
                <a:cs typeface="+mn-cs"/>
              </a:rPr>
              <a:t>committee's work is knowledge of survivors' needs. </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DELAWARE - </a:t>
            </a:r>
            <a:r>
              <a:rPr lang="en-US" sz="1200" b="0" i="0" kern="1200" dirty="0" smtClean="0">
                <a:solidFill>
                  <a:schemeClr val="tx1"/>
                </a:solidFill>
                <a:effectLst/>
                <a:latin typeface="+mn-lt"/>
                <a:ea typeface="+mn-ea"/>
                <a:cs typeface="+mn-cs"/>
              </a:rPr>
              <a:t>local flood survivor lost her entire collection of cookbooks. This posed a real problem because the survivor is a cookbook editor, and the loss threatened her livelihood. The committee's co-facilitator, was able to network with a local chefs organization to get the editor copies of many of the cookbooks, starting her back on the road to recovery.</a:t>
            </a:r>
            <a:endParaRPr lang="en-US" b="1" dirty="0"/>
          </a:p>
        </p:txBody>
      </p:sp>
      <p:sp>
        <p:nvSpPr>
          <p:cNvPr id="4" name="Slide Number Placeholder 3"/>
          <p:cNvSpPr>
            <a:spLocks noGrp="1"/>
          </p:cNvSpPr>
          <p:nvPr>
            <p:ph type="sldNum" sz="quarter" idx="10"/>
          </p:nvPr>
        </p:nvSpPr>
        <p:spPr/>
        <p:txBody>
          <a:bodyPr/>
          <a:lstStyle/>
          <a:p>
            <a:fld id="{2F4197C7-F4E2-B445-9C83-E06A7EB7D0D6}" type="slidenum">
              <a:rPr lang="en-US" smtClean="0"/>
              <a:t>22</a:t>
            </a:fld>
            <a:endParaRPr lang="en-US"/>
          </a:p>
        </p:txBody>
      </p:sp>
    </p:spTree>
    <p:extLst>
      <p:ext uri="{BB962C8B-B14F-4D97-AF65-F5344CB8AC3E}">
        <p14:creationId xmlns:p14="http://schemas.microsoft.com/office/powerpoint/2010/main" val="865342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5213" y="802298"/>
            <a:ext cx="8637073" cy="2541431"/>
          </a:xfrm>
        </p:spPr>
        <p:txBody>
          <a:bodyPr bIns="0" anchor="b">
            <a:normAutofit/>
          </a:bodyPr>
          <a:lstStyle>
            <a:lvl1pPr algn="l">
              <a:defRPr sz="36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35214" y="3531204"/>
            <a:ext cx="8637072" cy="977621"/>
          </a:xfrm>
        </p:spPr>
        <p:txBody>
          <a:bodyPr tIns="91440" bIns="91440">
            <a:normAutofit/>
          </a:bodyPr>
          <a:lstStyle>
            <a:lvl1pPr marL="0" indent="0" algn="l">
              <a:buNone/>
              <a:defRPr sz="2400" b="0" cap="all" baseline="0">
                <a:solidFill>
                  <a:schemeClr val="tx1"/>
                </a:solidFill>
                <a:latin typeface="Verdana" panose="020B0604030504040204" pitchFamily="34" charset="0"/>
                <a:ea typeface="Verdana" panose="020B0604030504040204" pitchFamily="34"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1461" y="6172773"/>
            <a:ext cx="8060125" cy="592427"/>
          </a:xfrm>
          <a:prstGeom prst="rect">
            <a:avLst/>
          </a:prstGeom>
        </p:spPr>
      </p:pic>
      <p:pic>
        <p:nvPicPr>
          <p:cNvPr id="4" name="Picture 3"/>
          <p:cNvPicPr>
            <a:picLocks noChangeAspect="1"/>
          </p:cNvPicPr>
          <p:nvPr userDrawn="1"/>
        </p:nvPicPr>
        <p:blipFill>
          <a:blip r:embed="rId3"/>
          <a:stretch>
            <a:fillRect/>
          </a:stretch>
        </p:blipFill>
        <p:spPr>
          <a:xfrm>
            <a:off x="1166964" y="6172773"/>
            <a:ext cx="2286198" cy="432854"/>
          </a:xfrm>
          <a:prstGeom prst="rect">
            <a:avLst/>
          </a:prstGeom>
        </p:spPr>
      </p:pic>
      <p:pic>
        <p:nvPicPr>
          <p:cNvPr id="5" name="Picture 4"/>
          <p:cNvPicPr>
            <a:picLocks noChangeAspect="1"/>
          </p:cNvPicPr>
          <p:nvPr userDrawn="1"/>
        </p:nvPicPr>
        <p:blipFill>
          <a:blip r:embed="rId4"/>
          <a:stretch>
            <a:fillRect/>
          </a:stretch>
        </p:blipFill>
        <p:spPr>
          <a:xfrm>
            <a:off x="398801" y="6131161"/>
            <a:ext cx="768163" cy="63403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4703" y="588579"/>
            <a:ext cx="10741573" cy="1265175"/>
          </a:xfrm>
        </p:spPr>
        <p:txBody>
          <a:bodyPr>
            <a:noAutofit/>
          </a:bodyPr>
          <a:lstStyle>
            <a:lvl1pPr>
              <a:defRPr sz="4000" b="1" i="0" baseline="0"/>
            </a:lvl1pPr>
          </a:lstStyle>
          <a:p>
            <a:r>
              <a:rPr lang="en-US" dirty="0"/>
              <a:t>Click to edit Master title style</a:t>
            </a:r>
          </a:p>
        </p:txBody>
      </p:sp>
      <p:cxnSp>
        <p:nvCxnSpPr>
          <p:cNvPr id="26" name="Straight Connector 25"/>
          <p:cNvCxnSpPr/>
          <p:nvPr/>
        </p:nvCxnSpPr>
        <p:spPr>
          <a:xfrm>
            <a:off x="791744" y="1395143"/>
            <a:ext cx="1041228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atin typeface="Verdana" panose="020B060403050404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extLst>
      <p:ext uri="{BB962C8B-B14F-4D97-AF65-F5344CB8AC3E}">
        <p14:creationId xmlns:p14="http://schemas.microsoft.com/office/powerpoint/2010/main" val="3382215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9955" y="556115"/>
            <a:ext cx="10822955" cy="726147"/>
          </a:xfrm>
        </p:spPr>
        <p:txBody>
          <a:bodyPr>
            <a:normAutofit/>
          </a:bodyPr>
          <a:lstStyle>
            <a:lvl1pPr>
              <a:defRPr sz="4000" b="1" i="0" baseline="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882869" y="1839310"/>
            <a:ext cx="10171985" cy="3627035"/>
          </a:xfrm>
        </p:spPr>
        <p:txBody>
          <a:bodyPr anchor="t"/>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p:cNvCxnSpPr/>
          <p:nvPr/>
        </p:nvCxnSpPr>
        <p:spPr>
          <a:xfrm>
            <a:off x="769955" y="1416164"/>
            <a:ext cx="10665300" cy="23753"/>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2358" y="638508"/>
            <a:ext cx="10783613" cy="832940"/>
          </a:xfrm>
        </p:spPr>
        <p:txBody>
          <a:bodyPr anchor="b">
            <a:normAutofit/>
          </a:bodyPr>
          <a:lstStyle>
            <a:lvl1pPr algn="l">
              <a:defRPr sz="4000" b="1" i="0" baseline="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1433219" y="2828733"/>
            <a:ext cx="8630446" cy="1012929"/>
          </a:xfrm>
        </p:spPr>
        <p:txBody>
          <a:bodyPr tIns="91440">
            <a:normAutofit/>
          </a:bodyPr>
          <a:lstStyle>
            <a:lvl1pPr marL="0" indent="0" algn="l">
              <a:buNone/>
              <a:defRPr sz="1800">
                <a:solidFill>
                  <a:schemeClr val="tx1"/>
                </a:solidFill>
                <a:latin typeface="Verdana" panose="020B0604030504040204" pitchFamily="34" charset="0"/>
                <a:ea typeface="Verdana" panose="020B060403050404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5" name="Straight Connector 14"/>
          <p:cNvCxnSpPr/>
          <p:nvPr/>
        </p:nvCxnSpPr>
        <p:spPr>
          <a:xfrm>
            <a:off x="872358" y="1755468"/>
            <a:ext cx="1046830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90" y="479068"/>
            <a:ext cx="11079113" cy="1059305"/>
          </a:xfrm>
        </p:spPr>
        <p:txBody>
          <a:bodyPr>
            <a:noAutofit/>
          </a:bodyPr>
          <a:lstStyle>
            <a:lvl1pPr>
              <a:defRPr sz="4000" b="1" i="0" baseline="0"/>
            </a:lvl1pPr>
          </a:lstStyle>
          <a:p>
            <a:r>
              <a:rPr lang="en-US" dirty="0"/>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5" name="Straight Connector 34"/>
          <p:cNvCxnSpPr/>
          <p:nvPr/>
        </p:nvCxnSpPr>
        <p:spPr>
          <a:xfrm>
            <a:off x="608390" y="1342592"/>
            <a:ext cx="107322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172" y="472967"/>
            <a:ext cx="10972799" cy="1374121"/>
          </a:xfrm>
        </p:spPr>
        <p:txBody>
          <a:bodyPr>
            <a:noAutofit/>
          </a:bodyPr>
          <a:lstStyle>
            <a:lvl1pPr>
              <a:defRPr sz="4000" b="1" i="0" baseline="0"/>
            </a:lvl1pPr>
          </a:lstStyle>
          <a:p>
            <a:r>
              <a:rPr lang="en-US" dirty="0"/>
              <a:t>Click to edit Master title style</a:t>
            </a:r>
          </a:p>
        </p:txBody>
      </p:sp>
      <p:sp>
        <p:nvSpPr>
          <p:cNvPr id="3" name="Text Placeholder 2"/>
          <p:cNvSpPr>
            <a:spLocks noGrp="1"/>
          </p:cNvSpPr>
          <p:nvPr>
            <p:ph type="body" idx="1"/>
          </p:nvPr>
        </p:nvSpPr>
        <p:spPr>
          <a:xfrm>
            <a:off x="1247495" y="1777812"/>
            <a:ext cx="4645152" cy="801943"/>
          </a:xfrm>
        </p:spPr>
        <p:txBody>
          <a:bodyPr anchor="b">
            <a:normAutofit/>
          </a:bodyPr>
          <a:lstStyle>
            <a:lvl1pPr marL="0" indent="0">
              <a:lnSpc>
                <a:spcPct val="100000"/>
              </a:lnSpc>
              <a:buNone/>
              <a:defRPr sz="22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47495" y="2582532"/>
            <a:ext cx="4645152" cy="26444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2666" y="1781266"/>
            <a:ext cx="4645152" cy="802237"/>
          </a:xfrm>
        </p:spPr>
        <p:txBody>
          <a:bodyPr anchor="b">
            <a:normAutofit/>
          </a:bodyPr>
          <a:lstStyle>
            <a:lvl1pPr marL="0" indent="0">
              <a:lnSpc>
                <a:spcPct val="100000"/>
              </a:lnSpc>
              <a:buNone/>
              <a:defRPr sz="22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2666" y="2579754"/>
            <a:ext cx="4645152" cy="26373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9" name="Straight Connector 28"/>
          <p:cNvCxnSpPr/>
          <p:nvPr/>
        </p:nvCxnSpPr>
        <p:spPr>
          <a:xfrm>
            <a:off x="844296" y="1321571"/>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986" y="441435"/>
            <a:ext cx="11256579" cy="1250731"/>
          </a:xfrm>
        </p:spPr>
        <p:txBody>
          <a:bodyPr>
            <a:noAutofit/>
          </a:bodyPr>
          <a:lstStyle>
            <a:lvl1pPr>
              <a:defRPr sz="4000" b="1" i="0" baseline="0"/>
            </a:lvl1pPr>
          </a:lstStyle>
          <a:p>
            <a:r>
              <a:rPr lang="en-US" dirty="0"/>
              <a:t>Click to edit Master title style</a:t>
            </a:r>
          </a:p>
        </p:txBody>
      </p:sp>
      <p:cxnSp>
        <p:nvCxnSpPr>
          <p:cNvPr id="25" name="Straight Connector 24"/>
          <p:cNvCxnSpPr/>
          <p:nvPr/>
        </p:nvCxnSpPr>
        <p:spPr>
          <a:xfrm>
            <a:off x="634089" y="1311060"/>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5421" y="798974"/>
            <a:ext cx="3782349" cy="1986268"/>
          </a:xfrm>
        </p:spPr>
        <p:txBody>
          <a:bodyPr anchor="b">
            <a:normAutofit/>
          </a:bodyPr>
          <a:lstStyle>
            <a:lvl1pPr algn="l">
              <a:defRPr sz="2400" b="1" i="0" baseline="0"/>
            </a:lvl1pPr>
          </a:lstStyle>
          <a:p>
            <a:r>
              <a:rPr lang="en-US" dirty="0"/>
              <a:t>Click to edit </a:t>
            </a:r>
            <a:r>
              <a:rPr lang="en-US" dirty="0" err="1"/>
              <a:t>Mastertitle</a:t>
            </a:r>
            <a:r>
              <a:rPr lang="en-US" dirty="0"/>
              <a:t>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5421" y="3205491"/>
            <a:ext cx="378426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17" name="Straight Connector 16"/>
          <p:cNvCxnSpPr/>
          <p:nvPr/>
        </p:nvCxnSpPr>
        <p:spPr>
          <a:xfrm>
            <a:off x="935421" y="3037326"/>
            <a:ext cx="3782349"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5" y="1129513"/>
            <a:ext cx="5832463" cy="1830584"/>
          </a:xfrm>
        </p:spPr>
        <p:txBody>
          <a:bodyPr anchor="b">
            <a:normAutofit/>
          </a:bodyPr>
          <a:lstStyle>
            <a:lvl1pPr>
              <a:defRPr sz="4000" b="1" i="0" baseline="0"/>
            </a:lvl1pPr>
          </a:lstStyle>
          <a:p>
            <a:r>
              <a:rPr lang="en-US" dirty="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atin typeface="Verdana" panose="020B0604030504040204" pitchFamily="34" charset="0"/>
              </a:defRPr>
            </a:lvl1pPr>
          </a:lstStyle>
          <a:p>
            <a:fld id="{48A87A34-81AB-432B-8DAE-1953F412C126}" type="datetimeFigureOut">
              <a:rPr lang="en-US" smtClean="0"/>
              <a:pPr/>
              <a:t>3/13/2019</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839307" y="6129161"/>
            <a:ext cx="4187287" cy="713182"/>
          </a:xfrm>
          <a:prstGeom prst="rect">
            <a:avLst/>
          </a:prstGeom>
          <a:solidFill>
            <a:schemeClr val="bg1">
              <a:alpha val="6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8" name="Rectangle 7"/>
          <p:cNvSpPr/>
          <p:nvPr/>
        </p:nvSpPr>
        <p:spPr>
          <a:xfrm>
            <a:off x="152400" y="1684699"/>
            <a:ext cx="11619186"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03586" y="800354"/>
            <a:ext cx="10403213" cy="109700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4"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9732" y="6127666"/>
            <a:ext cx="663854" cy="63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i="0" kern="1200" cap="all" baseline="0">
          <a:solidFill>
            <a:schemeClr val="tx1"/>
          </a:solidFill>
          <a:effectLst/>
          <a:latin typeface="Verdan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Verdana" panose="020B0604030504040204" pitchFamily="34"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Verdana" panose="020B0604030504040204" pitchFamily="34"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Verdana" panose="020B0604030504040204" pitchFamily="34"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Verdana" panose="020B0604030504040204" pitchFamily="34"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Verdana" panose="020B0604030504040204"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22" y="214490"/>
            <a:ext cx="11503377" cy="2314221"/>
          </a:xfrm>
        </p:spPr>
        <p:txBody>
          <a:bodyPr>
            <a:normAutofit/>
          </a:bodyPr>
          <a:lstStyle/>
          <a:p>
            <a:pPr algn="ctr"/>
            <a:r>
              <a:rPr lang="en-US" dirty="0" smtClean="0">
                <a:latin typeface="Verdana" panose="020B0604030504040204" pitchFamily="34" charset="0"/>
                <a:ea typeface="Verdana" panose="020B0604030504040204" pitchFamily="34" charset="0"/>
              </a:rPr>
              <a:t>Recovery After disasters </a:t>
            </a:r>
            <a:br>
              <a:rPr lang="en-US" dirty="0" smtClean="0">
                <a:latin typeface="Verdana" panose="020B0604030504040204" pitchFamily="34" charset="0"/>
                <a:ea typeface="Verdana" panose="020B0604030504040204" pitchFamily="34" charset="0"/>
              </a:rPr>
            </a:br>
            <a:r>
              <a:rPr lang="en-US" dirty="0" smtClean="0">
                <a:latin typeface="Verdana" panose="020B0604030504040204" pitchFamily="34" charset="0"/>
                <a:ea typeface="Verdana" panose="020B0604030504040204" pitchFamily="34" charset="0"/>
              </a:rPr>
              <a:t>and individuals with disabilities</a:t>
            </a:r>
            <a:br>
              <a:rPr lang="en-US" dirty="0" smtClean="0">
                <a:latin typeface="Verdana" panose="020B0604030504040204" pitchFamily="34" charset="0"/>
                <a:ea typeface="Verdana" panose="020B0604030504040204" pitchFamily="34" charset="0"/>
              </a:rPr>
            </a:br>
            <a:r>
              <a:rPr lang="en-US" dirty="0" smtClean="0">
                <a:latin typeface="Verdana" panose="020B0604030504040204" pitchFamily="34" charset="0"/>
                <a:ea typeface="Verdana" panose="020B0604030504040204" pitchFamily="34" charset="0"/>
              </a:rPr>
              <a:t/>
            </a:r>
            <a:br>
              <a:rPr lang="en-US" dirty="0" smtClean="0">
                <a:latin typeface="Verdana" panose="020B0604030504040204" pitchFamily="34" charset="0"/>
                <a:ea typeface="Verdana" panose="020B0604030504040204" pitchFamily="34" charset="0"/>
              </a:rPr>
            </a:br>
            <a:r>
              <a:rPr lang="en-US" sz="2400" dirty="0" smtClean="0">
                <a:latin typeface="Verdana" panose="020B0604030504040204" pitchFamily="34" charset="0"/>
                <a:ea typeface="Verdana" panose="020B0604030504040204" pitchFamily="34" charset="0"/>
              </a:rPr>
              <a:t>what we know and what we do not</a:t>
            </a:r>
            <a:endParaRPr lang="en-US" sz="2400" dirty="0">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237067" y="3343729"/>
            <a:ext cx="11469511" cy="2605515"/>
          </a:xfrm>
        </p:spPr>
        <p:txBody>
          <a:bodyPr>
            <a:noAutofit/>
          </a:bodyPr>
          <a:lstStyle/>
          <a:p>
            <a:pPr algn="ctr">
              <a:lnSpc>
                <a:spcPct val="100000"/>
              </a:lnSpc>
              <a:spcBef>
                <a:spcPts val="0"/>
              </a:spcBef>
            </a:pPr>
            <a:r>
              <a:rPr lang="en-US" sz="2400" b="1" cap="none" dirty="0" smtClean="0">
                <a:latin typeface="Verdana" panose="020B0604030504040204" pitchFamily="34" charset="0"/>
                <a:ea typeface="Verdana" panose="020B0604030504040204" pitchFamily="34" charset="0"/>
              </a:rPr>
              <a:t>Laura M. Stough, </a:t>
            </a:r>
            <a:r>
              <a:rPr lang="en-US" sz="2400" b="1" cap="none" dirty="0" smtClean="0">
                <a:latin typeface="Verdana" panose="020B0604030504040204" pitchFamily="34" charset="0"/>
                <a:ea typeface="Verdana" panose="020B0604030504040204" pitchFamily="34" charset="0"/>
              </a:rPr>
              <a:t>Ph.D.</a:t>
            </a:r>
            <a:endParaRPr lang="en-US" sz="2400" b="1" cap="none" dirty="0">
              <a:latin typeface="Verdana" panose="020B0604030504040204" pitchFamily="34" charset="0"/>
              <a:ea typeface="Verdana" panose="020B0604030504040204" pitchFamily="34" charset="0"/>
            </a:endParaRPr>
          </a:p>
          <a:p>
            <a:pPr algn="ctr">
              <a:lnSpc>
                <a:spcPct val="100000"/>
              </a:lnSpc>
              <a:spcBef>
                <a:spcPts val="0"/>
              </a:spcBef>
            </a:pPr>
            <a:r>
              <a:rPr lang="en-US" sz="2400" cap="none" dirty="0" smtClean="0">
                <a:latin typeface="Verdana" panose="020B0604030504040204" pitchFamily="34" charset="0"/>
                <a:ea typeface="Verdana" panose="020B0604030504040204" pitchFamily="34" charset="0"/>
              </a:rPr>
              <a:t>Center on Disability and Development,  Texas A&amp;M University</a:t>
            </a:r>
          </a:p>
          <a:p>
            <a:pPr algn="ctr">
              <a:lnSpc>
                <a:spcPct val="100000"/>
              </a:lnSpc>
              <a:spcBef>
                <a:spcPts val="0"/>
              </a:spcBef>
            </a:pPr>
            <a:r>
              <a:rPr lang="en-US" sz="2400" b="1" cap="none" dirty="0" smtClean="0">
                <a:latin typeface="Verdana" panose="020B0604030504040204" pitchFamily="34" charset="0"/>
                <a:ea typeface="Verdana" panose="020B0604030504040204" pitchFamily="34" charset="0"/>
              </a:rPr>
              <a:t>Amy N. Sharp</a:t>
            </a:r>
            <a:r>
              <a:rPr lang="en-US" sz="2400" b="1" cap="none" smtClean="0">
                <a:latin typeface="Verdana" panose="020B0604030504040204" pitchFamily="34" charset="0"/>
                <a:ea typeface="Verdana" panose="020B0604030504040204" pitchFamily="34" charset="0"/>
              </a:rPr>
              <a:t>, </a:t>
            </a:r>
            <a:r>
              <a:rPr lang="en-US" sz="2400" b="1" cap="none" smtClean="0">
                <a:latin typeface="Verdana" panose="020B0604030504040204" pitchFamily="34" charset="0"/>
                <a:ea typeface="Verdana" panose="020B0604030504040204" pitchFamily="34" charset="0"/>
              </a:rPr>
              <a:t>Ph.D</a:t>
            </a:r>
            <a:r>
              <a:rPr lang="en-US" b="1" cap="none" dirty="0"/>
              <a:t>.</a:t>
            </a:r>
            <a:endParaRPr lang="en-US" sz="2400" b="1" cap="none" dirty="0" smtClean="0">
              <a:latin typeface="Verdana" panose="020B0604030504040204" pitchFamily="34" charset="0"/>
              <a:ea typeface="Verdana" panose="020B0604030504040204" pitchFamily="34" charset="0"/>
            </a:endParaRPr>
          </a:p>
          <a:p>
            <a:pPr algn="ctr">
              <a:lnSpc>
                <a:spcPct val="100000"/>
              </a:lnSpc>
              <a:spcBef>
                <a:spcPts val="0"/>
              </a:spcBef>
            </a:pPr>
            <a:r>
              <a:rPr lang="en-US" sz="2400" cap="none" dirty="0" smtClean="0">
                <a:latin typeface="Verdana" panose="020B0604030504040204" pitchFamily="34" charset="0"/>
                <a:ea typeface="Verdana" panose="020B0604030504040204" pitchFamily="34" charset="0"/>
              </a:rPr>
              <a:t>Texas </a:t>
            </a:r>
            <a:r>
              <a:rPr lang="en-US" sz="2400" cap="none" dirty="0">
                <a:latin typeface="Verdana" panose="020B0604030504040204" pitchFamily="34" charset="0"/>
                <a:ea typeface="Verdana" panose="020B0604030504040204" pitchFamily="34" charset="0"/>
              </a:rPr>
              <a:t>C</a:t>
            </a:r>
            <a:r>
              <a:rPr lang="en-US" sz="2400" cap="none" dirty="0" smtClean="0">
                <a:latin typeface="Verdana" panose="020B0604030504040204" pitchFamily="34" charset="0"/>
                <a:ea typeface="Verdana" panose="020B0604030504040204" pitchFamily="34" charset="0"/>
              </a:rPr>
              <a:t>enter for Disability Studies, University of Texas at Austin</a:t>
            </a:r>
          </a:p>
          <a:p>
            <a:pPr algn="ctr">
              <a:lnSpc>
                <a:spcPct val="100000"/>
              </a:lnSpc>
              <a:spcBef>
                <a:spcPts val="0"/>
              </a:spcBef>
            </a:pPr>
            <a:r>
              <a:rPr lang="en-US" sz="2400" b="1" cap="none" dirty="0" smtClean="0">
                <a:latin typeface="Verdana" panose="020B0604030504040204" pitchFamily="34" charset="0"/>
                <a:ea typeface="Verdana" panose="020B0604030504040204" pitchFamily="34" charset="0"/>
              </a:rPr>
              <a:t>Elizabeth Hong</a:t>
            </a:r>
          </a:p>
          <a:p>
            <a:pPr algn="ctr">
              <a:lnSpc>
                <a:spcPct val="100000"/>
              </a:lnSpc>
              <a:spcBef>
                <a:spcPts val="0"/>
              </a:spcBef>
            </a:pPr>
            <a:r>
              <a:rPr lang="en-US" sz="2400" cap="none" dirty="0" smtClean="0">
                <a:latin typeface="Verdana" panose="020B0604030504040204" pitchFamily="34" charset="0"/>
                <a:ea typeface="Verdana" panose="020B0604030504040204" pitchFamily="34" charset="0"/>
              </a:rPr>
              <a:t>Parent Support Team, Texas Parent to Parent</a:t>
            </a:r>
            <a:endParaRPr lang="en-US" sz="2400" cap="none"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45178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case management</a:t>
            </a:r>
            <a:endParaRPr lang="en-US" dirty="0"/>
          </a:p>
        </p:txBody>
      </p:sp>
      <p:sp>
        <p:nvSpPr>
          <p:cNvPr id="3" name="Content Placeholder 2"/>
          <p:cNvSpPr>
            <a:spLocks noGrp="1"/>
          </p:cNvSpPr>
          <p:nvPr>
            <p:ph idx="1"/>
          </p:nvPr>
        </p:nvSpPr>
        <p:spPr>
          <a:xfrm>
            <a:off x="666044" y="1422400"/>
            <a:ext cx="11096978" cy="4651022"/>
          </a:xfrm>
        </p:spPr>
        <p:txBody>
          <a:bodyPr>
            <a:noAutofit/>
          </a:bodyPr>
          <a:lstStyle/>
          <a:p>
            <a:r>
              <a:rPr lang="en-US" sz="2400" dirty="0" smtClean="0"/>
              <a:t>Case managers are active during the response and recovery phases.</a:t>
            </a:r>
          </a:p>
          <a:p>
            <a:r>
              <a:rPr lang="en-US" sz="2400" dirty="0" smtClean="0"/>
              <a:t>Used </a:t>
            </a:r>
            <a:r>
              <a:rPr lang="en-US" sz="2400" dirty="0"/>
              <a:t>to connect disaster survivors to needed resources and </a:t>
            </a:r>
            <a:r>
              <a:rPr lang="en-US" sz="2400" dirty="0" smtClean="0"/>
              <a:t>services.</a:t>
            </a:r>
            <a:endParaRPr lang="en-US" sz="2400" dirty="0"/>
          </a:p>
          <a:p>
            <a:r>
              <a:rPr lang="en-US" sz="2400" dirty="0" smtClean="0"/>
              <a:t>Case managers are typically assigned to </a:t>
            </a:r>
            <a:r>
              <a:rPr lang="en-US" sz="2400" dirty="0"/>
              <a:t>an individual or family. </a:t>
            </a:r>
            <a:endParaRPr lang="en-US" sz="2400" dirty="0" smtClean="0"/>
          </a:p>
          <a:p>
            <a:r>
              <a:rPr lang="en-US" sz="2400" dirty="0" smtClean="0"/>
              <a:t>The </a:t>
            </a:r>
            <a:r>
              <a:rPr lang="en-US" sz="2400" dirty="0"/>
              <a:t>case manager meets with clients </a:t>
            </a:r>
            <a:r>
              <a:rPr lang="en-US" sz="2400" dirty="0" smtClean="0"/>
              <a:t>to determine </a:t>
            </a:r>
            <a:r>
              <a:rPr lang="en-US" sz="2400" dirty="0"/>
              <a:t>their current needs and to collaboratively agree on goals.</a:t>
            </a:r>
          </a:p>
          <a:p>
            <a:r>
              <a:rPr lang="en-US" sz="2400" dirty="0"/>
              <a:t>The case manager informs clients about resources that might </a:t>
            </a:r>
            <a:r>
              <a:rPr lang="en-US" sz="2400" dirty="0" smtClean="0"/>
              <a:t>meet their </a:t>
            </a:r>
            <a:r>
              <a:rPr lang="en-US" sz="2400" dirty="0"/>
              <a:t>needs and the programs for which they meet eligibility. </a:t>
            </a:r>
            <a:endParaRPr lang="en-US" sz="2400" dirty="0" smtClean="0"/>
          </a:p>
          <a:p>
            <a:r>
              <a:rPr lang="en-US" sz="2400" dirty="0" smtClean="0"/>
              <a:t>Identify documentation needed </a:t>
            </a:r>
            <a:r>
              <a:rPr lang="en-US" sz="2400" dirty="0"/>
              <a:t>to apply for assistance and guides the client </a:t>
            </a:r>
            <a:r>
              <a:rPr lang="en-US" sz="2400" dirty="0" smtClean="0"/>
              <a:t>in completing </a:t>
            </a:r>
            <a:r>
              <a:rPr lang="en-US" sz="2400" dirty="0"/>
              <a:t>applications. </a:t>
            </a:r>
          </a:p>
        </p:txBody>
      </p:sp>
    </p:spTree>
    <p:extLst>
      <p:ext uri="{BB962C8B-B14F-4D97-AF65-F5344CB8AC3E}">
        <p14:creationId xmlns:p14="http://schemas.microsoft.com/office/powerpoint/2010/main" val="1239229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0"/>
          <p:cNvSpPr txBox="1">
            <a:spLocks noGrp="1"/>
          </p:cNvSpPr>
          <p:nvPr>
            <p:ph type="title"/>
          </p:nvPr>
        </p:nvSpPr>
        <p:spPr>
          <a:xfrm>
            <a:off x="415600" y="81167"/>
            <a:ext cx="11360800" cy="763600"/>
          </a:xfrm>
          <a:prstGeom prst="rect">
            <a:avLst/>
          </a:prstGeom>
          <a:noFill/>
          <a:ln>
            <a:noFill/>
          </a:ln>
        </p:spPr>
        <p:txBody>
          <a:bodyPr spcFirstLastPara="1" vert="horz" wrap="square" lIns="91433" tIns="91433" rIns="91433" bIns="91433" rtlCol="0" anchor="t" anchorCtr="0">
            <a:noAutofit/>
          </a:bodyPr>
          <a:lstStyle/>
          <a:p>
            <a:pPr>
              <a:buSzPts val="2100"/>
            </a:pPr>
            <a:r>
              <a:rPr lang="en" sz="4800"/>
              <a:t>Disaster Case Management </a:t>
            </a:r>
            <a:endParaRPr sz="4800"/>
          </a:p>
        </p:txBody>
      </p:sp>
      <p:sp>
        <p:nvSpPr>
          <p:cNvPr id="386" name="Google Shape;386;p70"/>
          <p:cNvSpPr txBox="1">
            <a:spLocks noGrp="1"/>
          </p:cNvSpPr>
          <p:nvPr>
            <p:ph type="body" idx="1"/>
          </p:nvPr>
        </p:nvSpPr>
        <p:spPr>
          <a:xfrm>
            <a:off x="415600" y="916533"/>
            <a:ext cx="11360800" cy="5314934"/>
          </a:xfrm>
          <a:prstGeom prst="rect">
            <a:avLst/>
          </a:prstGeom>
          <a:noFill/>
          <a:ln>
            <a:noFill/>
          </a:ln>
        </p:spPr>
        <p:txBody>
          <a:bodyPr spcFirstLastPara="1" vert="horz" wrap="square" lIns="91433" tIns="91433" rIns="91433" bIns="91433" rtlCol="0" anchor="t" anchorCtr="0">
            <a:noAutofit/>
          </a:bodyPr>
          <a:lstStyle/>
          <a:p>
            <a:pPr marL="342900" indent="-342900">
              <a:lnSpc>
                <a:spcPct val="144000"/>
              </a:lnSpc>
              <a:buClr>
                <a:schemeClr val="dk1"/>
              </a:buClr>
              <a:buSzPts val="1100"/>
              <a:buFont typeface="Wingdings" panose="05000000000000000000" pitchFamily="2" charset="2"/>
              <a:buChar char="q"/>
            </a:pPr>
            <a:r>
              <a:rPr lang="en-US" sz="2400" dirty="0" smtClean="0">
                <a:solidFill>
                  <a:srgbClr val="000000"/>
                </a:solidFill>
                <a:ea typeface="Verdana" panose="020B0604030504040204" pitchFamily="34" charset="0"/>
              </a:rPr>
              <a:t>People with disabilities and other functional and access needs typically need more intensive disaster case management</a:t>
            </a:r>
          </a:p>
          <a:p>
            <a:pPr marL="342900" indent="-342900">
              <a:lnSpc>
                <a:spcPct val="144000"/>
              </a:lnSpc>
              <a:buClr>
                <a:schemeClr val="dk1"/>
              </a:buClr>
              <a:buSzPts val="1100"/>
              <a:buFont typeface="Wingdings" panose="05000000000000000000" pitchFamily="2" charset="2"/>
              <a:buChar char="q"/>
            </a:pPr>
            <a:r>
              <a:rPr lang="en-US" sz="2400" dirty="0" smtClean="0">
                <a:solidFill>
                  <a:srgbClr val="000000"/>
                </a:solidFill>
                <a:ea typeface="Verdana" panose="020B0604030504040204" pitchFamily="34" charset="0"/>
              </a:rPr>
              <a:t>Disaster recovery </a:t>
            </a:r>
            <a:r>
              <a:rPr lang="en" sz="2400" dirty="0" smtClean="0">
                <a:solidFill>
                  <a:srgbClr val="000000"/>
                </a:solidFill>
                <a:ea typeface="Verdana" panose="020B0604030504040204" pitchFamily="34" charset="0"/>
              </a:rPr>
              <a:t>for </a:t>
            </a:r>
            <a:r>
              <a:rPr lang="en" sz="2400" dirty="0">
                <a:solidFill>
                  <a:srgbClr val="000000"/>
                </a:solidFill>
                <a:ea typeface="Verdana" panose="020B0604030504040204" pitchFamily="34" charset="0"/>
              </a:rPr>
              <a:t>individuals with disabilities </a:t>
            </a:r>
            <a:r>
              <a:rPr lang="en" sz="2400" dirty="0" smtClean="0">
                <a:solidFill>
                  <a:srgbClr val="000000"/>
                </a:solidFill>
                <a:ea typeface="Verdana" panose="020B0604030504040204" pitchFamily="34" charset="0"/>
              </a:rPr>
              <a:t>can be strengthened through:</a:t>
            </a:r>
            <a:endParaRPr sz="2400" dirty="0">
              <a:solidFill>
                <a:srgbClr val="000000"/>
              </a:solidFill>
              <a:ea typeface="Verdana" panose="020B0604030504040204" pitchFamily="34" charset="0"/>
            </a:endParaRPr>
          </a:p>
          <a:p>
            <a:pPr marL="1219170" indent="-482588">
              <a:lnSpc>
                <a:spcPct val="143973"/>
              </a:lnSpc>
              <a:buClr>
                <a:srgbClr val="000000"/>
              </a:buClr>
              <a:buSzPts val="2100"/>
              <a:buFont typeface="Arial"/>
              <a:buChar char="●"/>
            </a:pPr>
            <a:r>
              <a:rPr lang="en-US" sz="2400" dirty="0" smtClean="0">
                <a:solidFill>
                  <a:srgbClr val="000000"/>
                </a:solidFill>
                <a:ea typeface="Verdana" panose="020B0604030504040204" pitchFamily="34" charset="0"/>
              </a:rPr>
              <a:t>Connection with disability-related resources</a:t>
            </a:r>
            <a:endParaRPr lang="en-US" sz="2400" dirty="0">
              <a:solidFill>
                <a:srgbClr val="000000"/>
              </a:solidFill>
              <a:ea typeface="Verdana" panose="020B0604030504040204" pitchFamily="34" charset="0"/>
            </a:endParaRPr>
          </a:p>
          <a:p>
            <a:pPr marL="1219170" indent="-482588">
              <a:lnSpc>
                <a:spcPct val="143973"/>
              </a:lnSpc>
              <a:buClr>
                <a:srgbClr val="000000"/>
              </a:buClr>
              <a:buSzPts val="2100"/>
              <a:buFont typeface="Arial"/>
              <a:buChar char="●"/>
            </a:pPr>
            <a:r>
              <a:rPr lang="en" sz="2400" dirty="0" smtClean="0">
                <a:solidFill>
                  <a:srgbClr val="000000"/>
                </a:solidFill>
                <a:ea typeface="Verdana" panose="020B0604030504040204" pitchFamily="34" charset="0"/>
              </a:rPr>
              <a:t>Direct advocacy </a:t>
            </a:r>
            <a:r>
              <a:rPr lang="en" sz="2400" dirty="0">
                <a:solidFill>
                  <a:srgbClr val="000000"/>
                </a:solidFill>
                <a:ea typeface="Verdana" panose="020B0604030504040204" pitchFamily="34" charset="0"/>
              </a:rPr>
              <a:t>by the case manager</a:t>
            </a:r>
            <a:endParaRPr sz="2400" dirty="0">
              <a:solidFill>
                <a:srgbClr val="000000"/>
              </a:solidFill>
              <a:ea typeface="Verdana" panose="020B0604030504040204" pitchFamily="34" charset="0"/>
            </a:endParaRPr>
          </a:p>
          <a:p>
            <a:pPr marL="1219170" indent="-482588">
              <a:lnSpc>
                <a:spcPct val="143973"/>
              </a:lnSpc>
              <a:buClr>
                <a:srgbClr val="000000"/>
              </a:buClr>
              <a:buSzPts val="2100"/>
              <a:buFont typeface="Arial"/>
              <a:buChar char="●"/>
            </a:pPr>
            <a:r>
              <a:rPr lang="en" sz="2400" dirty="0" smtClean="0">
                <a:solidFill>
                  <a:srgbClr val="000000"/>
                </a:solidFill>
                <a:ea typeface="Verdana" panose="020B0604030504040204" pitchFamily="34" charset="0"/>
              </a:rPr>
              <a:t>Collaboration with other agencies</a:t>
            </a:r>
            <a:endParaRPr sz="2400" dirty="0">
              <a:solidFill>
                <a:srgbClr val="000000"/>
              </a:solidFill>
              <a:ea typeface="Verdana" panose="020B0604030504040204" pitchFamily="34" charset="0"/>
            </a:endParaRPr>
          </a:p>
          <a:p>
            <a:pPr marL="1219170" indent="-482588">
              <a:lnSpc>
                <a:spcPct val="143973"/>
              </a:lnSpc>
              <a:buClr>
                <a:srgbClr val="000000"/>
              </a:buClr>
              <a:buSzPts val="2100"/>
              <a:buFont typeface="Arial"/>
              <a:buChar char="●"/>
            </a:pPr>
            <a:r>
              <a:rPr lang="en" sz="2400" dirty="0">
                <a:solidFill>
                  <a:srgbClr val="000000"/>
                </a:solidFill>
                <a:ea typeface="Verdana" panose="020B0604030504040204" pitchFamily="34" charset="0"/>
              </a:rPr>
              <a:t>Client </a:t>
            </a:r>
            <a:r>
              <a:rPr lang="en" sz="2400" dirty="0" smtClean="0">
                <a:solidFill>
                  <a:srgbClr val="000000"/>
                </a:solidFill>
                <a:ea typeface="Verdana" panose="020B0604030504040204" pitchFamily="34" charset="0"/>
              </a:rPr>
              <a:t>motivation and persistence</a:t>
            </a:r>
            <a:endParaRPr sz="2400" dirty="0">
              <a:solidFill>
                <a:srgbClr val="000000"/>
              </a:solidFill>
              <a:ea typeface="Verdana" panose="020B0604030504040204" pitchFamily="34" charset="0"/>
            </a:endParaRPr>
          </a:p>
          <a:p>
            <a:pPr marL="5486263" lvl="7" indent="-482588">
              <a:lnSpc>
                <a:spcPct val="143973"/>
              </a:lnSpc>
              <a:buClr>
                <a:srgbClr val="000000"/>
              </a:buClr>
              <a:buSzPts val="2100"/>
              <a:buFont typeface="Arial"/>
              <a:buChar char="●"/>
            </a:pPr>
            <a:r>
              <a:rPr lang="en" sz="1400" dirty="0" smtClean="0">
                <a:solidFill>
                  <a:srgbClr val="000000"/>
                </a:solidFill>
                <a:latin typeface="Verdana" panose="020B0604030504040204" pitchFamily="34" charset="0"/>
                <a:ea typeface="Verdana" panose="020B0604030504040204" pitchFamily="34" charset="0"/>
              </a:rPr>
              <a:t>(Stough</a:t>
            </a:r>
            <a:r>
              <a:rPr lang="en" sz="1400" dirty="0">
                <a:solidFill>
                  <a:srgbClr val="000000"/>
                </a:solidFill>
                <a:latin typeface="Verdana" panose="020B0604030504040204" pitchFamily="34" charset="0"/>
                <a:ea typeface="Verdana" panose="020B0604030504040204" pitchFamily="34" charset="0"/>
              </a:rPr>
              <a:t>, Sharp, Decker, </a:t>
            </a:r>
            <a:r>
              <a:rPr lang="en-US" sz="1400" dirty="0" smtClean="0">
                <a:solidFill>
                  <a:srgbClr val="000000"/>
                </a:solidFill>
                <a:latin typeface="Verdana" panose="020B0604030504040204" pitchFamily="34" charset="0"/>
                <a:ea typeface="Verdana" panose="020B0604030504040204" pitchFamily="34" charset="0"/>
              </a:rPr>
              <a:t>&amp;</a:t>
            </a:r>
            <a:r>
              <a:rPr lang="en" sz="1400" dirty="0" smtClean="0">
                <a:solidFill>
                  <a:srgbClr val="000000"/>
                </a:solidFill>
                <a:latin typeface="Verdana" panose="020B0604030504040204" pitchFamily="34" charset="0"/>
                <a:ea typeface="Verdana" panose="020B0604030504040204" pitchFamily="34" charset="0"/>
              </a:rPr>
              <a:t> Wilker, 2010</a:t>
            </a:r>
            <a:r>
              <a:rPr lang="en" sz="1400" dirty="0">
                <a:solidFill>
                  <a:srgbClr val="000000"/>
                </a:solidFill>
                <a:latin typeface="Verdana" panose="020B0604030504040204" pitchFamily="34" charset="0"/>
                <a:ea typeface="Verdana" panose="020B0604030504040204" pitchFamily="34" charset="0"/>
              </a:rPr>
              <a:t>)</a:t>
            </a:r>
            <a:endParaRPr sz="1400" dirty="0">
              <a:solidFill>
                <a:srgbClr val="000000"/>
              </a:solidFill>
              <a:latin typeface="Verdana" panose="020B0604030504040204" pitchFamily="34" charset="0"/>
              <a:ea typeface="Verdana" panose="020B0604030504040204" pitchFamily="34" charset="0"/>
            </a:endParaRPr>
          </a:p>
          <a:p>
            <a:pPr marL="0" indent="0">
              <a:lnSpc>
                <a:spcPct val="115000"/>
              </a:lnSpc>
              <a:buClr>
                <a:schemeClr val="dk1"/>
              </a:buClr>
              <a:buSzPts val="1100"/>
              <a:buNone/>
            </a:pPr>
            <a:endParaRPr sz="3733" dirty="0"/>
          </a:p>
          <a:p>
            <a:pPr marL="0" indent="0">
              <a:buSzPts val="1400"/>
              <a:buNone/>
            </a:pPr>
            <a:endParaRPr dirty="0"/>
          </a:p>
        </p:txBody>
      </p:sp>
    </p:spTree>
    <p:extLst>
      <p:ext uri="{BB962C8B-B14F-4D97-AF65-F5344CB8AC3E}">
        <p14:creationId xmlns:p14="http://schemas.microsoft.com/office/powerpoint/2010/main" val="2106104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recovery</a:t>
            </a:r>
            <a:endParaRPr lang="en-US" dirty="0"/>
          </a:p>
        </p:txBody>
      </p:sp>
      <p:sp>
        <p:nvSpPr>
          <p:cNvPr id="3" name="Content Placeholder 2"/>
          <p:cNvSpPr>
            <a:spLocks noGrp="1"/>
          </p:cNvSpPr>
          <p:nvPr>
            <p:ph idx="1"/>
          </p:nvPr>
        </p:nvSpPr>
        <p:spPr>
          <a:xfrm>
            <a:off x="882869" y="1467556"/>
            <a:ext cx="10959175" cy="4910666"/>
          </a:xfrm>
        </p:spPr>
        <p:txBody>
          <a:bodyPr>
            <a:noAutofit/>
          </a:bodyPr>
          <a:lstStyle/>
          <a:p>
            <a:r>
              <a:rPr lang="en-US" sz="2400" dirty="0" smtClean="0"/>
              <a:t>People with disabilities encounter most of the same types of barriers to recovery=</a:t>
            </a:r>
          </a:p>
          <a:p>
            <a:pPr lvl="1"/>
            <a:r>
              <a:rPr lang="en-US" sz="2400" dirty="0" smtClean="0"/>
              <a:t>Housing, transportation, financial support, furnishing</a:t>
            </a:r>
          </a:p>
          <a:p>
            <a:r>
              <a:rPr lang="en-US" sz="2400" dirty="0" smtClean="0"/>
              <a:t>However, there are two systems to negotiate=</a:t>
            </a:r>
          </a:p>
          <a:p>
            <a:pPr lvl="1"/>
            <a:r>
              <a:rPr lang="en-US" sz="2400" dirty="0" smtClean="0"/>
              <a:t>Disability support system: personal assistants, special education services, medical supports</a:t>
            </a:r>
          </a:p>
          <a:p>
            <a:pPr lvl="1"/>
            <a:r>
              <a:rPr lang="en-US" sz="2400" dirty="0" smtClean="0"/>
              <a:t>Disaster support system: temporary housing, financial assistance, food, clothing</a:t>
            </a:r>
          </a:p>
          <a:p>
            <a:r>
              <a:rPr lang="en-US" sz="2400" dirty="0"/>
              <a:t>Paperwork and negotiating these </a:t>
            </a:r>
            <a:r>
              <a:rPr lang="en-US" sz="2400" dirty="0" smtClean="0"/>
              <a:t>two systems</a:t>
            </a:r>
          </a:p>
          <a:p>
            <a:pPr lvl="8"/>
            <a:r>
              <a:rPr lang="en-US" sz="1600" dirty="0" smtClean="0"/>
              <a:t>(Stough, Sharp, Resch, Decker, &amp; </a:t>
            </a:r>
            <a:r>
              <a:rPr lang="en-US" sz="1600" dirty="0" err="1" smtClean="0"/>
              <a:t>Wilker</a:t>
            </a:r>
            <a:r>
              <a:rPr lang="en-US" sz="1600" dirty="0" smtClean="0"/>
              <a:t>, 2017)</a:t>
            </a:r>
            <a:endParaRPr lang="en-US" sz="1600" dirty="0"/>
          </a:p>
        </p:txBody>
      </p:sp>
    </p:spTree>
    <p:extLst>
      <p:ext uri="{BB962C8B-B14F-4D97-AF65-F5344CB8AC3E}">
        <p14:creationId xmlns:p14="http://schemas.microsoft.com/office/powerpoint/2010/main" val="1293435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rPr>
              <a:t>The Spoon theory	</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sz="half" idx="1"/>
          </p:nvPr>
        </p:nvSpPr>
        <p:spPr>
          <a:xfrm>
            <a:off x="1447331" y="1388533"/>
            <a:ext cx="4645152" cy="4470399"/>
          </a:xfrm>
        </p:spPr>
        <p:txBody>
          <a:bodyPr>
            <a:normAutofit fontScale="92500" lnSpcReduction="20000"/>
          </a:bodyPr>
          <a:lstStyle/>
          <a:p>
            <a:r>
              <a:rPr lang="en-US" sz="2600" dirty="0" smtClean="0">
                <a:latin typeface="Verdana" panose="020B0604030504040204" pitchFamily="34" charset="0"/>
                <a:ea typeface="Verdana" panose="020B0604030504040204" pitchFamily="34" charset="0"/>
              </a:rPr>
              <a:t>Each activity of living requires mental and physical energy (a spoon)</a:t>
            </a:r>
          </a:p>
          <a:p>
            <a:r>
              <a:rPr lang="en-US" sz="2600" dirty="0" smtClean="0">
                <a:latin typeface="Verdana" panose="020B0604030504040204" pitchFamily="34" charset="0"/>
                <a:ea typeface="Verdana" panose="020B0604030504040204" pitchFamily="34" charset="0"/>
              </a:rPr>
              <a:t>When you/your child have a disability it takes a LOT of spoons</a:t>
            </a:r>
          </a:p>
          <a:p>
            <a:r>
              <a:rPr lang="en-US" sz="2600" dirty="0" smtClean="0">
                <a:latin typeface="Verdana" panose="020B0604030504040204" pitchFamily="34" charset="0"/>
                <a:ea typeface="Verdana" panose="020B0604030504040204" pitchFamily="34" charset="0"/>
              </a:rPr>
              <a:t>We manage through</a:t>
            </a:r>
          </a:p>
          <a:p>
            <a:pPr lvl="1"/>
            <a:r>
              <a:rPr lang="en-US" sz="2600" dirty="0" smtClean="0">
                <a:latin typeface="Verdana" panose="020B0604030504040204" pitchFamily="34" charset="0"/>
                <a:ea typeface="Verdana" panose="020B0604030504040204" pitchFamily="34" charset="0"/>
              </a:rPr>
              <a:t>Natural support</a:t>
            </a:r>
          </a:p>
          <a:p>
            <a:pPr lvl="1"/>
            <a:r>
              <a:rPr lang="en-US" sz="2600" dirty="0" smtClean="0">
                <a:latin typeface="Verdana" panose="020B0604030504040204" pitchFamily="34" charset="0"/>
                <a:ea typeface="Verdana" panose="020B0604030504040204" pitchFamily="34" charset="0"/>
              </a:rPr>
              <a:t>Formal Supports</a:t>
            </a:r>
          </a:p>
          <a:p>
            <a:pPr lvl="1"/>
            <a:r>
              <a:rPr lang="en-US" sz="2600" dirty="0" smtClean="0">
                <a:latin typeface="Verdana" panose="020B0604030504040204" pitchFamily="34" charset="0"/>
                <a:ea typeface="Verdana" panose="020B0604030504040204" pitchFamily="34" charset="0"/>
              </a:rPr>
              <a:t>Services</a:t>
            </a:r>
          </a:p>
          <a:p>
            <a:endParaRPr lang="en-US" dirty="0"/>
          </a:p>
        </p:txBody>
      </p:sp>
      <p:pic>
        <p:nvPicPr>
          <p:cNvPr id="5" name="Content Placeholder 4" descr="Image of a teaspoon." title="Spoon pic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3500" y="2196270"/>
            <a:ext cx="4645025" cy="3084586"/>
          </a:xfrm>
        </p:spPr>
      </p:pic>
    </p:spTree>
    <p:extLst>
      <p:ext uri="{BB962C8B-B14F-4D97-AF65-F5344CB8AC3E}">
        <p14:creationId xmlns:p14="http://schemas.microsoft.com/office/powerpoint/2010/main" val="3335931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rPr>
              <a:t>After a Disaster</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sz="half" idx="1"/>
          </p:nvPr>
        </p:nvSpPr>
        <p:spPr/>
        <p:txBody>
          <a:bodyPr>
            <a:normAutofit/>
          </a:bodyPr>
          <a:lstStyle/>
          <a:p>
            <a:r>
              <a:rPr lang="en-US" sz="2400" dirty="0" smtClean="0">
                <a:latin typeface="Verdana" panose="020B0604030504040204" pitchFamily="34" charset="0"/>
                <a:ea typeface="Verdana" panose="020B0604030504040204" pitchFamily="34" charset="0"/>
              </a:rPr>
              <a:t>May lose our support network</a:t>
            </a:r>
          </a:p>
          <a:p>
            <a:r>
              <a:rPr lang="en-US" sz="2400" dirty="0" smtClean="0">
                <a:latin typeface="Verdana" panose="020B0604030504040204" pitchFamily="34" charset="0"/>
                <a:ea typeface="Verdana" panose="020B0604030504040204" pitchFamily="34" charset="0"/>
              </a:rPr>
              <a:t>Displacement has major implications</a:t>
            </a:r>
          </a:p>
          <a:p>
            <a:r>
              <a:rPr lang="en-US" sz="2400" dirty="0" smtClean="0">
                <a:latin typeface="Verdana" panose="020B0604030504040204" pitchFamily="34" charset="0"/>
                <a:ea typeface="Verdana" panose="020B0604030504040204" pitchFamily="34" charset="0"/>
              </a:rPr>
              <a:t>Jump through hoops again</a:t>
            </a:r>
          </a:p>
          <a:p>
            <a:r>
              <a:rPr lang="en-US" sz="2400" dirty="0" smtClean="0">
                <a:latin typeface="Verdana" panose="020B0604030504040204" pitchFamily="34" charset="0"/>
                <a:ea typeface="Verdana" panose="020B0604030504040204" pitchFamily="34" charset="0"/>
              </a:rPr>
              <a:t>Replace specialized items</a:t>
            </a:r>
            <a:endParaRPr lang="en-US" sz="2400" dirty="0">
              <a:latin typeface="Verdana" panose="020B0604030504040204" pitchFamily="34" charset="0"/>
              <a:ea typeface="Verdana" panose="020B0604030504040204" pitchFamily="34" charset="0"/>
            </a:endParaRPr>
          </a:p>
        </p:txBody>
      </p:sp>
      <p:pic>
        <p:nvPicPr>
          <p:cNvPr id="5" name="Content Placeholder 4" descr="Picture of two senior adults holding two young children." title="Social network"/>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3500" y="2190221"/>
            <a:ext cx="4645025" cy="3096683"/>
          </a:xfrm>
        </p:spPr>
      </p:pic>
    </p:spTree>
    <p:extLst>
      <p:ext uri="{BB962C8B-B14F-4D97-AF65-F5344CB8AC3E}">
        <p14:creationId xmlns:p14="http://schemas.microsoft.com/office/powerpoint/2010/main" val="47802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interplay of needs</a:t>
            </a:r>
            <a:endParaRPr lang="en-US" dirty="0"/>
          </a:p>
        </p:txBody>
      </p:sp>
      <p:graphicFrame>
        <p:nvGraphicFramePr>
          <p:cNvPr id="10" name="Content Placeholder 9" descr="Diagram showing four boxes with the words housing, employment, transportation, and health. Arrows are pointings to each to demonstrate the interplay of these needs post-disaster." title="The Interplay of Needs"/>
          <p:cNvGraphicFramePr>
            <a:graphicFrameLocks noGrp="1"/>
          </p:cNvGraphicFramePr>
          <p:nvPr>
            <p:ph idx="1"/>
            <p:extLst>
              <p:ext uri="{D42A27DB-BD31-4B8C-83A1-F6EECF244321}">
                <p14:modId xmlns:p14="http://schemas.microsoft.com/office/powerpoint/2010/main" val="1633238552"/>
              </p:ext>
            </p:extLst>
          </p:nvPr>
        </p:nvGraphicFramePr>
        <p:xfrm>
          <a:off x="882650" y="1839913"/>
          <a:ext cx="10172700" cy="362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Straight Arrow Connector 34" descr="Arrows pointing among boxes labeled Housing, Employment, Transportation, and Health"/>
          <p:cNvCxnSpPr/>
          <p:nvPr/>
        </p:nvCxnSpPr>
        <p:spPr>
          <a:xfrm>
            <a:off x="5441244" y="3652838"/>
            <a:ext cx="11063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Arrows pointing among Housing, Employment, Transportation, and Health"/>
          <p:cNvCxnSpPr/>
          <p:nvPr/>
        </p:nvCxnSpPr>
        <p:spPr>
          <a:xfrm>
            <a:off x="5969000" y="2822222"/>
            <a:ext cx="0" cy="17610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Resources for Long term recovery</a:t>
            </a:r>
            <a:endParaRPr lang="en-US" sz="4000"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19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you are matters</a:t>
            </a:r>
            <a:endParaRPr lang="en-US" dirty="0"/>
          </a:p>
        </p:txBody>
      </p:sp>
      <p:sp>
        <p:nvSpPr>
          <p:cNvPr id="3" name="Text Placeholder 2"/>
          <p:cNvSpPr>
            <a:spLocks noGrp="1"/>
          </p:cNvSpPr>
          <p:nvPr>
            <p:ph type="body" idx="1"/>
          </p:nvPr>
        </p:nvSpPr>
        <p:spPr>
          <a:xfrm>
            <a:off x="415600" y="1356967"/>
            <a:ext cx="11573200" cy="5179300"/>
          </a:xfrm>
        </p:spPr>
        <p:txBody>
          <a:bodyPr>
            <a:normAutofit fontScale="32500" lnSpcReduction="20000"/>
          </a:bodyPr>
          <a:lstStyle/>
          <a:p>
            <a:pPr marL="152396" indent="0">
              <a:buNone/>
            </a:pPr>
            <a:r>
              <a:rPr lang="en-US" sz="7400" dirty="0">
                <a:ea typeface="Verdana" panose="020B0604030504040204" pitchFamily="34" charset="0"/>
              </a:rPr>
              <a:t>Long Term Recovery Looks Differently for Different </a:t>
            </a:r>
            <a:r>
              <a:rPr lang="en-US" sz="7400" dirty="0" smtClean="0">
                <a:ea typeface="Verdana" panose="020B0604030504040204" pitchFamily="34" charset="0"/>
              </a:rPr>
              <a:t>Populations</a:t>
            </a:r>
            <a:r>
              <a:rPr lang="mr-IN" sz="7400" dirty="0" smtClean="0">
                <a:ea typeface="Verdana" panose="020B0604030504040204" pitchFamily="34" charset="0"/>
              </a:rPr>
              <a:t>…</a:t>
            </a:r>
            <a:endParaRPr lang="en-US" sz="7400" dirty="0" smtClean="0">
              <a:ea typeface="Verdana" panose="020B0604030504040204" pitchFamily="34" charset="0"/>
            </a:endParaRPr>
          </a:p>
          <a:p>
            <a:endParaRPr lang="en-US" sz="4400" dirty="0">
              <a:ea typeface="Verdana" panose="020B0604030504040204" pitchFamily="34" charset="0"/>
            </a:endParaRPr>
          </a:p>
          <a:p>
            <a:pPr marL="152396" indent="0">
              <a:buNone/>
            </a:pPr>
            <a:endParaRPr lang="en-US" sz="4400" dirty="0">
              <a:ea typeface="Verdana" panose="020B0604030504040204" pitchFamily="34" charset="0"/>
            </a:endParaRPr>
          </a:p>
          <a:p>
            <a:endParaRPr lang="en-US" sz="4400" dirty="0" smtClean="0">
              <a:ea typeface="Verdana" panose="020B0604030504040204" pitchFamily="34" charset="0"/>
            </a:endParaRPr>
          </a:p>
          <a:p>
            <a:endParaRPr lang="en-US" sz="4400" dirty="0">
              <a:ea typeface="Verdana" panose="020B0604030504040204" pitchFamily="34" charset="0"/>
            </a:endParaRPr>
          </a:p>
          <a:p>
            <a:endParaRPr lang="en-US" sz="4400" dirty="0" smtClean="0">
              <a:ea typeface="Verdana" panose="020B0604030504040204" pitchFamily="34" charset="0"/>
            </a:endParaRPr>
          </a:p>
          <a:p>
            <a:pPr marL="152396" indent="0">
              <a:buNone/>
            </a:pPr>
            <a:endParaRPr lang="en-US" sz="4400" dirty="0" smtClean="0">
              <a:ea typeface="Verdana" panose="020B0604030504040204" pitchFamily="34" charset="0"/>
            </a:endParaRPr>
          </a:p>
          <a:p>
            <a:pPr marL="152396" indent="0">
              <a:buNone/>
            </a:pPr>
            <a:endParaRPr lang="en-US" sz="4400" dirty="0">
              <a:ea typeface="Verdana" panose="020B0604030504040204" pitchFamily="34" charset="0"/>
            </a:endParaRPr>
          </a:p>
          <a:p>
            <a:pPr marL="152396" indent="0">
              <a:buNone/>
            </a:pPr>
            <a:endParaRPr lang="en-US" sz="4400" dirty="0" smtClean="0">
              <a:ea typeface="Verdana" panose="020B0604030504040204" pitchFamily="34" charset="0"/>
            </a:endParaRPr>
          </a:p>
          <a:p>
            <a:pPr marL="152396" indent="0">
              <a:buNone/>
            </a:pPr>
            <a:endParaRPr lang="en-US" sz="4400" dirty="0">
              <a:ea typeface="Verdana" panose="020B0604030504040204" pitchFamily="34" charset="0"/>
            </a:endParaRPr>
          </a:p>
          <a:p>
            <a:pPr marL="152396" indent="0">
              <a:buNone/>
            </a:pPr>
            <a:endParaRPr lang="en-US" sz="4400" dirty="0" smtClean="0">
              <a:ea typeface="Verdana" panose="020B0604030504040204" pitchFamily="34" charset="0"/>
            </a:endParaRPr>
          </a:p>
          <a:p>
            <a:pPr marL="152396" indent="0">
              <a:buNone/>
            </a:pPr>
            <a:endParaRPr lang="en-US" sz="4400" dirty="0">
              <a:ea typeface="Verdana" panose="020B0604030504040204" pitchFamily="34" charset="0"/>
            </a:endParaRPr>
          </a:p>
          <a:p>
            <a:pPr marL="152396" indent="0">
              <a:buNone/>
            </a:pPr>
            <a:endParaRPr lang="en-US" sz="4400" dirty="0" smtClean="0">
              <a:ea typeface="Verdana" panose="020B0604030504040204" pitchFamily="34" charset="0"/>
            </a:endParaRPr>
          </a:p>
          <a:p>
            <a:pPr marL="152396" indent="0">
              <a:buNone/>
            </a:pPr>
            <a:endParaRPr lang="en-US" sz="1300" dirty="0"/>
          </a:p>
          <a:p>
            <a:pPr marL="152396" indent="0">
              <a:buNone/>
            </a:pPr>
            <a:endParaRPr lang="en-US" sz="1300" dirty="0" smtClean="0"/>
          </a:p>
          <a:p>
            <a:pPr marL="152396" indent="0">
              <a:buNone/>
            </a:pPr>
            <a:endParaRPr lang="en-US" sz="1300" dirty="0"/>
          </a:p>
          <a:p>
            <a:pPr marL="152396" indent="0">
              <a:buNone/>
            </a:pPr>
            <a:endParaRPr lang="en-US" sz="1300" dirty="0" smtClean="0"/>
          </a:p>
          <a:p>
            <a:pPr marL="152396" indent="0">
              <a:buNone/>
            </a:pPr>
            <a:endParaRPr lang="en-US" sz="1300" dirty="0" smtClean="0"/>
          </a:p>
          <a:p>
            <a:pPr marL="152396" indent="0">
              <a:buNone/>
            </a:pPr>
            <a:endParaRPr lang="en-US" sz="1300" dirty="0" smtClean="0"/>
          </a:p>
          <a:p>
            <a:pPr marL="152396" indent="0">
              <a:buNone/>
            </a:pPr>
            <a:endParaRPr lang="en-US" sz="1300" dirty="0"/>
          </a:p>
          <a:p>
            <a:pPr marL="152396" indent="0">
              <a:buNone/>
            </a:pPr>
            <a:endParaRPr lang="en-US" sz="1300" dirty="0" smtClean="0"/>
          </a:p>
          <a:p>
            <a:pPr marL="152396" indent="0">
              <a:buNone/>
            </a:pPr>
            <a:endParaRPr lang="en-US" sz="1300" dirty="0"/>
          </a:p>
          <a:p>
            <a:pPr marL="152396" indent="0">
              <a:buNone/>
            </a:pPr>
            <a:endParaRPr lang="en-US" sz="1300" dirty="0" smtClean="0"/>
          </a:p>
          <a:p>
            <a:pPr marL="152396" indent="0">
              <a:buNone/>
            </a:pPr>
            <a:endParaRPr lang="en-US" sz="1300" dirty="0"/>
          </a:p>
          <a:p>
            <a:pPr marL="152396" indent="0">
              <a:buNone/>
            </a:pPr>
            <a:endParaRPr lang="en-US" sz="1300" dirty="0"/>
          </a:p>
          <a:p>
            <a:pPr marL="152396" indent="0">
              <a:buNone/>
            </a:pPr>
            <a:endParaRPr lang="en-US" sz="1300" dirty="0" smtClean="0"/>
          </a:p>
          <a:p>
            <a:pPr marL="152396" indent="0">
              <a:buNone/>
            </a:pPr>
            <a:endParaRPr lang="en-US" sz="1300" dirty="0"/>
          </a:p>
          <a:p>
            <a:pPr marL="152396" indent="0">
              <a:buNone/>
            </a:pPr>
            <a:endParaRPr lang="en-US" sz="1300" dirty="0" smtClean="0"/>
          </a:p>
          <a:p>
            <a:pPr marL="152396" indent="0">
              <a:buNone/>
            </a:pPr>
            <a:endParaRPr lang="en-US" sz="1300" dirty="0"/>
          </a:p>
          <a:p>
            <a:pPr marL="152396" indent="0">
              <a:buNone/>
            </a:pPr>
            <a:endParaRPr lang="en-US" sz="1300" dirty="0" smtClean="0"/>
          </a:p>
          <a:p>
            <a:pPr marL="152396" indent="0">
              <a:buNone/>
            </a:pPr>
            <a:endParaRPr lang="en-US" sz="2200" dirty="0"/>
          </a:p>
          <a:p>
            <a:pPr marL="152396" indent="0">
              <a:buNone/>
            </a:pPr>
            <a:r>
              <a:rPr lang="en-US" sz="4300" dirty="0" smtClean="0"/>
              <a:t>*</a:t>
            </a:r>
            <a:r>
              <a:rPr lang="en-US" sz="4300" dirty="0"/>
              <a:t>https://factfinder.census.gov/faces/tableservices/jsf/pages/productview.xhtml?pid=ACS_17_5YR_DP05&amp;src=pt</a:t>
            </a:r>
          </a:p>
          <a:p>
            <a:pPr marL="152396" indent="0">
              <a:buNone/>
            </a:pPr>
            <a:r>
              <a:rPr lang="en-US" sz="4300" dirty="0"/>
              <a:t>**https://factfinder.census.gov/faces/tableservices/jsf/pages/productview.xhtml?pid=ACS_17_5YR_DP02&amp;prodType=table</a:t>
            </a:r>
          </a:p>
          <a:p>
            <a:pPr marL="152396" indent="0">
              <a:buNone/>
            </a:pPr>
            <a:r>
              <a:rPr lang="en-US" sz="4300" dirty="0"/>
              <a:t>*** https://</a:t>
            </a:r>
            <a:r>
              <a:rPr lang="en-US" sz="4300" dirty="0" smtClean="0"/>
              <a:t>factfinder.census.gov/faces/tableservices/jsf/pages/productview.xhtml?src=CF</a:t>
            </a:r>
          </a:p>
          <a:p>
            <a:pPr marL="152396" indent="0">
              <a:buNone/>
            </a:pPr>
            <a:r>
              <a:rPr lang="en-US" sz="4300" dirty="0" smtClean="0"/>
              <a:t>****Centers for Disease Control and Prevention</a:t>
            </a:r>
            <a:endParaRPr lang="en-US" sz="4300" dirty="0"/>
          </a:p>
          <a:p>
            <a:endParaRPr lang="en-US" dirty="0" smtClean="0"/>
          </a:p>
          <a:p>
            <a:endParaRPr lang="en-US" dirty="0"/>
          </a:p>
          <a:p>
            <a:endParaRPr lang="en-US" dirty="0"/>
          </a:p>
        </p:txBody>
      </p:sp>
      <p:graphicFrame>
        <p:nvGraphicFramePr>
          <p:cNvPr id="4" name="Table 3" descr="Charge with information below-&#10;&#10;Population                                  % of US&#10;Low socio-economic status       10.5&#10;Elderly-age 65+                           14.9&#10;People with disabilities              22&#10;Language other than English    21.3  &#10;&#10;Links at the bottom of the page are in small print but are provided here:&#10;*https://factfinder.census.gov/faces/tableservices/jsf/pages/productview.xhtml?pid=ACS_17_5YR_DP05&amp;src=pt&#10;**https://factfinder.census.gov/faces/tableservices/jsf/pages/productview.xhtml?pid=ACS_17_5YR_DP02&amp;prodType=table&#10;*** https://factfinder.census.gov/faces/tableservices/jsf/pages/productview.xhtml?src=CF&#10;****Centers for Disease Control and Prevention&#10;" title="Chart of long term recovery"/>
          <p:cNvGraphicFramePr>
            <a:graphicFrameLocks noGrp="1"/>
          </p:cNvGraphicFramePr>
          <p:nvPr>
            <p:extLst>
              <p:ext uri="{D42A27DB-BD31-4B8C-83A1-F6EECF244321}">
                <p14:modId xmlns:p14="http://schemas.microsoft.com/office/powerpoint/2010/main" val="3590300403"/>
              </p:ext>
            </p:extLst>
          </p:nvPr>
        </p:nvGraphicFramePr>
        <p:xfrm>
          <a:off x="2647665" y="2203795"/>
          <a:ext cx="6469039" cy="3220875"/>
        </p:xfrm>
        <a:graphic>
          <a:graphicData uri="http://schemas.openxmlformats.org/drawingml/2006/table">
            <a:tbl>
              <a:tblPr firstRow="1" firstCol="1" bandRow="1"/>
              <a:tblGrid>
                <a:gridCol w="4849382">
                  <a:extLst>
                    <a:ext uri="{9D8B030D-6E8A-4147-A177-3AD203B41FA5}">
                      <a16:colId xmlns:a16="http://schemas.microsoft.com/office/drawing/2014/main" val="20000"/>
                    </a:ext>
                  </a:extLst>
                </a:gridCol>
                <a:gridCol w="1619657">
                  <a:extLst>
                    <a:ext uri="{9D8B030D-6E8A-4147-A177-3AD203B41FA5}">
                      <a16:colId xmlns:a16="http://schemas.microsoft.com/office/drawing/2014/main" val="20001"/>
                    </a:ext>
                  </a:extLst>
                </a:gridCol>
              </a:tblGrid>
              <a:tr h="642391">
                <a:tc>
                  <a:txBody>
                    <a:bodyPr/>
                    <a:lstStyle/>
                    <a:p>
                      <a:pPr marL="0" marR="0" algn="ctr">
                        <a:spcBef>
                          <a:spcPts val="0"/>
                        </a:spcBef>
                        <a:spcAft>
                          <a:spcPts val="0"/>
                        </a:spcAft>
                      </a:pPr>
                      <a:r>
                        <a:rPr lang="en-US" sz="2800" b="1" dirty="0">
                          <a:effectLst/>
                          <a:latin typeface="Calibri" charset="0"/>
                          <a:ea typeface="Calibri" charset="0"/>
                          <a:cs typeface="Times New Roman" charset="0"/>
                        </a:rPr>
                        <a:t>Population</a:t>
                      </a:r>
                      <a:endParaRPr lang="en-US"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latin typeface="Calibri" charset="0"/>
                          <a:ea typeface="Calibri" charset="0"/>
                          <a:cs typeface="Times New Roman" charset="0"/>
                        </a:rPr>
                        <a:t>% of US</a:t>
                      </a:r>
                      <a:endParaRPr lang="en-US"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2391">
                <a:tc>
                  <a:txBody>
                    <a:bodyPr/>
                    <a:lstStyle/>
                    <a:p>
                      <a:pPr marL="0" marR="0">
                        <a:spcBef>
                          <a:spcPts val="0"/>
                        </a:spcBef>
                        <a:spcAft>
                          <a:spcPts val="0"/>
                        </a:spcAft>
                      </a:pPr>
                      <a:r>
                        <a:rPr lang="en-US" sz="2800" dirty="0">
                          <a:effectLst/>
                          <a:latin typeface="Calibri" charset="0"/>
                          <a:ea typeface="Calibri" charset="0"/>
                          <a:cs typeface="Times New Roman" charset="0"/>
                        </a:rPr>
                        <a:t>Low socio-economic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Calibri" charset="0"/>
                          <a:ea typeface="Calibri" charset="0"/>
                          <a:cs typeface="Times New Roman"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6851">
                <a:tc>
                  <a:txBody>
                    <a:bodyPr/>
                    <a:lstStyle/>
                    <a:p>
                      <a:pPr marL="0" marR="0">
                        <a:spcBef>
                          <a:spcPts val="0"/>
                        </a:spcBef>
                        <a:spcAft>
                          <a:spcPts val="0"/>
                        </a:spcAft>
                      </a:pPr>
                      <a:r>
                        <a:rPr lang="en-US" sz="2800" dirty="0">
                          <a:effectLst/>
                          <a:latin typeface="Calibri" charset="0"/>
                          <a:ea typeface="Calibri" charset="0"/>
                          <a:cs typeface="Times New Roman" charset="0"/>
                        </a:rPr>
                        <a:t>Elderly – age 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Calibri" charset="0"/>
                          <a:ea typeface="Calibri" charset="0"/>
                          <a:cs typeface="Times New Roman" charset="0"/>
                        </a:rPr>
                        <a:t>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2391">
                <a:tc>
                  <a:txBody>
                    <a:bodyPr/>
                    <a:lstStyle/>
                    <a:p>
                      <a:pPr marL="0" marR="0">
                        <a:spcBef>
                          <a:spcPts val="0"/>
                        </a:spcBef>
                        <a:spcAft>
                          <a:spcPts val="0"/>
                        </a:spcAft>
                      </a:pPr>
                      <a:r>
                        <a:rPr lang="en-US" sz="2800" dirty="0">
                          <a:effectLst/>
                          <a:latin typeface="Calibri" charset="0"/>
                          <a:ea typeface="Calibri" charset="0"/>
                          <a:cs typeface="Times New Roman" charset="0"/>
                        </a:rPr>
                        <a:t>People </a:t>
                      </a:r>
                      <a:r>
                        <a:rPr lang="en-US" sz="2800" dirty="0" smtClean="0">
                          <a:effectLst/>
                          <a:latin typeface="Calibri" charset="0"/>
                          <a:ea typeface="Calibri" charset="0"/>
                          <a:cs typeface="Times New Roman" charset="0"/>
                        </a:rPr>
                        <a:t>with </a:t>
                      </a:r>
                      <a:r>
                        <a:rPr lang="en-US" sz="2800" dirty="0">
                          <a:effectLst/>
                          <a:latin typeface="Calibri" charset="0"/>
                          <a:ea typeface="Calibri" charset="0"/>
                          <a:cs typeface="Times New Roman" charset="0"/>
                        </a:rPr>
                        <a:t>disabilities</a:t>
                      </a:r>
                      <a:r>
                        <a:rPr lang="en-US" sz="2800" dirty="0" smtClean="0">
                          <a:effectLst/>
                          <a:latin typeface="Calibri" charset="0"/>
                          <a:ea typeface="Calibri" charset="0"/>
                          <a:cs typeface="Times New Roman" charset="0"/>
                        </a:rPr>
                        <a:t>****</a:t>
                      </a:r>
                      <a:endParaRPr lang="en-US"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smtClean="0">
                          <a:effectLst/>
                          <a:latin typeface="Calibri" charset="0"/>
                          <a:ea typeface="Calibri" charset="0"/>
                          <a:cs typeface="Times New Roman" charset="0"/>
                        </a:rPr>
                        <a:t>22.0%</a:t>
                      </a:r>
                      <a:endParaRPr lang="en-US"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6851">
                <a:tc>
                  <a:txBody>
                    <a:bodyPr/>
                    <a:lstStyle/>
                    <a:p>
                      <a:pPr marL="0" marR="0">
                        <a:spcBef>
                          <a:spcPts val="0"/>
                        </a:spcBef>
                        <a:spcAft>
                          <a:spcPts val="0"/>
                        </a:spcAft>
                      </a:pPr>
                      <a:r>
                        <a:rPr lang="en-US" sz="2800" dirty="0">
                          <a:effectLst/>
                          <a:latin typeface="Calibri" charset="0"/>
                          <a:ea typeface="Calibri" charset="0"/>
                          <a:cs typeface="Times New Roman" charset="0"/>
                        </a:rPr>
                        <a:t>Language other than English**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Calibri" charset="0"/>
                          <a:ea typeface="Calibri" charset="0"/>
                          <a:cs typeface="Times New Roman" charset="0"/>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216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52396"/>
            <a:r>
              <a:rPr lang="en-US" dirty="0"/>
              <a:t>Know who does what….</a:t>
            </a:r>
          </a:p>
        </p:txBody>
      </p:sp>
      <p:sp>
        <p:nvSpPr>
          <p:cNvPr id="3" name="Text Placeholder 2"/>
          <p:cNvSpPr>
            <a:spLocks noGrp="1"/>
          </p:cNvSpPr>
          <p:nvPr>
            <p:ph type="body" idx="1"/>
          </p:nvPr>
        </p:nvSpPr>
        <p:spPr/>
        <p:txBody>
          <a:bodyPr/>
          <a:lstStyle/>
          <a:p>
            <a:pPr marL="152396" indent="0">
              <a:buNone/>
            </a:pPr>
            <a:endParaRPr lang="en-US" sz="3300" dirty="0"/>
          </a:p>
          <a:p>
            <a:pPr lvl="0"/>
            <a:r>
              <a:rPr lang="en-US" sz="2800" dirty="0"/>
              <a:t>Federal Emergency Management Agency (FEMA)</a:t>
            </a:r>
          </a:p>
          <a:p>
            <a:pPr lvl="0"/>
            <a:r>
              <a:rPr lang="en-US" sz="2800" dirty="0"/>
              <a:t>State and Local Agencies</a:t>
            </a:r>
          </a:p>
          <a:p>
            <a:pPr lvl="0"/>
            <a:r>
              <a:rPr lang="en-US" sz="2800" dirty="0"/>
              <a:t>Voluntary Organizations Active in Disasters (VOAD)</a:t>
            </a:r>
          </a:p>
          <a:p>
            <a:endParaRPr lang="en-US" dirty="0"/>
          </a:p>
        </p:txBody>
      </p:sp>
    </p:spTree>
    <p:extLst>
      <p:ext uri="{BB962C8B-B14F-4D97-AF65-F5344CB8AC3E}">
        <p14:creationId xmlns:p14="http://schemas.microsoft.com/office/powerpoint/2010/main" val="640613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a:t>
            </a:r>
            <a:endParaRPr lang="en-US" dirty="0"/>
          </a:p>
        </p:txBody>
      </p:sp>
      <p:sp>
        <p:nvSpPr>
          <p:cNvPr id="3" name="Text Placeholder 2"/>
          <p:cNvSpPr>
            <a:spLocks noGrp="1"/>
          </p:cNvSpPr>
          <p:nvPr>
            <p:ph type="body" idx="1"/>
          </p:nvPr>
        </p:nvSpPr>
        <p:spPr>
          <a:xfrm>
            <a:off x="415600" y="1230489"/>
            <a:ext cx="11360800" cy="4861344"/>
          </a:xfrm>
        </p:spPr>
        <p:txBody>
          <a:bodyPr>
            <a:normAutofit/>
          </a:bodyPr>
          <a:lstStyle/>
          <a:p>
            <a:pPr marL="152396" lvl="1" indent="0">
              <a:spcBef>
                <a:spcPts val="0"/>
              </a:spcBef>
              <a:buSzPts val="1800"/>
              <a:buNone/>
            </a:pPr>
            <a:r>
              <a:rPr lang="en-US" sz="2400" dirty="0"/>
              <a:t>Disaster assistance may include </a:t>
            </a:r>
            <a:endParaRPr lang="en-US" sz="2400" dirty="0" smtClean="0"/>
          </a:p>
          <a:p>
            <a:pPr marL="609585" lvl="1" indent="-457189">
              <a:spcBef>
                <a:spcPts val="0"/>
              </a:spcBef>
              <a:buSzPts val="1800"/>
              <a:buFont typeface="Arial" panose="020B0604020202020204" pitchFamily="34" charset="0"/>
              <a:buChar char="●"/>
            </a:pPr>
            <a:r>
              <a:rPr lang="en-US" sz="2400" dirty="0" smtClean="0"/>
              <a:t>grants </a:t>
            </a:r>
            <a:r>
              <a:rPr lang="en-US" sz="2400" dirty="0"/>
              <a:t>to help pay for temporary housing, </a:t>
            </a:r>
            <a:endParaRPr lang="en-US" sz="2400" dirty="0" smtClean="0"/>
          </a:p>
          <a:p>
            <a:pPr marL="609585" lvl="1" indent="-457189">
              <a:spcBef>
                <a:spcPts val="0"/>
              </a:spcBef>
              <a:buSzPts val="1800"/>
              <a:buFont typeface="Arial" panose="020B0604020202020204" pitchFamily="34" charset="0"/>
              <a:buChar char="●"/>
            </a:pPr>
            <a:r>
              <a:rPr lang="en-US" sz="2400" dirty="0" smtClean="0"/>
              <a:t>emergency </a:t>
            </a:r>
            <a:r>
              <a:rPr lang="en-US" sz="2400" dirty="0"/>
              <a:t>home repairs, </a:t>
            </a:r>
            <a:endParaRPr lang="en-US" sz="2400" dirty="0" smtClean="0"/>
          </a:p>
          <a:p>
            <a:pPr marL="609585" lvl="1" indent="-457189">
              <a:spcBef>
                <a:spcPts val="0"/>
              </a:spcBef>
              <a:buSzPts val="1800"/>
              <a:buFont typeface="Arial" panose="020B0604020202020204" pitchFamily="34" charset="0"/>
              <a:buChar char="●"/>
            </a:pPr>
            <a:r>
              <a:rPr lang="en-US" sz="2400" dirty="0" smtClean="0"/>
              <a:t>uninsured </a:t>
            </a:r>
            <a:r>
              <a:rPr lang="en-US" sz="2400" dirty="0"/>
              <a:t>and underinsured personal property losses and </a:t>
            </a:r>
            <a:r>
              <a:rPr lang="en-US" sz="2400" dirty="0" smtClean="0"/>
              <a:t>medical</a:t>
            </a:r>
            <a:r>
              <a:rPr lang="en-US" sz="2400" dirty="0"/>
              <a:t>, </a:t>
            </a:r>
            <a:endParaRPr lang="en-US" sz="2400" dirty="0" smtClean="0"/>
          </a:p>
          <a:p>
            <a:pPr marL="609585" lvl="1" indent="-457189">
              <a:spcBef>
                <a:spcPts val="0"/>
              </a:spcBef>
              <a:buSzPts val="1800"/>
              <a:buFont typeface="Arial" panose="020B0604020202020204" pitchFamily="34" charset="0"/>
              <a:buChar char="●"/>
            </a:pPr>
            <a:r>
              <a:rPr lang="en-US" sz="2400" dirty="0" smtClean="0"/>
              <a:t>dental </a:t>
            </a:r>
            <a:r>
              <a:rPr lang="en-US" sz="2400" dirty="0"/>
              <a:t>and funeral expenses caused by the disaster, along with other serious disaster-related expenses</a:t>
            </a:r>
            <a:r>
              <a:rPr lang="en-US" sz="2400" dirty="0" smtClean="0"/>
              <a:t>.</a:t>
            </a:r>
          </a:p>
          <a:p>
            <a:pPr marL="609585" lvl="1" indent="-457189">
              <a:spcBef>
                <a:spcPts val="0"/>
              </a:spcBef>
              <a:buSzPts val="1800"/>
              <a:buFont typeface="Arial" panose="020B0604020202020204" pitchFamily="34" charset="0"/>
              <a:buChar char="●"/>
            </a:pPr>
            <a:endParaRPr lang="en-US" sz="2400" dirty="0" smtClean="0"/>
          </a:p>
          <a:p>
            <a:pPr marL="152396" lvl="1" indent="0">
              <a:spcBef>
                <a:spcPts val="0"/>
              </a:spcBef>
              <a:buSzPts val="1800"/>
              <a:buNone/>
            </a:pPr>
            <a:r>
              <a:rPr lang="en-US" sz="2200" dirty="0"/>
              <a:t>https://</a:t>
            </a:r>
            <a:r>
              <a:rPr lang="en-US" sz="2200" dirty="0" err="1"/>
              <a:t>www.fema.gov</a:t>
            </a:r>
            <a:r>
              <a:rPr lang="en-US" sz="2200" dirty="0"/>
              <a:t>/news-release/2016/01/28/commonly-asked-questions-about-federal-disaster-aid</a:t>
            </a:r>
          </a:p>
          <a:p>
            <a:endParaRPr lang="en-US" dirty="0"/>
          </a:p>
        </p:txBody>
      </p:sp>
    </p:spTree>
    <p:extLst>
      <p:ext uri="{BB962C8B-B14F-4D97-AF65-F5344CB8AC3E}">
        <p14:creationId xmlns:p14="http://schemas.microsoft.com/office/powerpoint/2010/main" val="206813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77333" y="1839310"/>
            <a:ext cx="11142134" cy="4279268"/>
          </a:xfrm>
        </p:spPr>
        <p:txBody>
          <a:bodyPr>
            <a:noAutofit/>
          </a:bodyPr>
          <a:lstStyle/>
          <a:p>
            <a:pPr marL="0" indent="0">
              <a:buNone/>
            </a:pPr>
            <a:r>
              <a:rPr lang="en-US" sz="2400" dirty="0" smtClean="0"/>
              <a:t>Of </a:t>
            </a:r>
            <a:r>
              <a:rPr lang="en-US" sz="2400" dirty="0"/>
              <a:t>the phases of the disaster cycle, the recovery phase is the longest but the least explored with respect to the experiences of people with disabilities. This session will provide an overview of what research reveals about the needs of people with disabilities and their families post-disaster. Barriers to the recovery process as well as the resource and service roles of state and local agencies, FEMA, and voluntary organizations post-disaster will be discussed</a:t>
            </a:r>
            <a:r>
              <a:rPr lang="en-US" sz="2400" dirty="0" smtClean="0"/>
              <a:t>.</a:t>
            </a:r>
            <a:endParaRPr lang="en-US" sz="2400" dirty="0"/>
          </a:p>
        </p:txBody>
      </p:sp>
    </p:spTree>
    <p:extLst>
      <p:ext uri="{BB962C8B-B14F-4D97-AF65-F5344CB8AC3E}">
        <p14:creationId xmlns:p14="http://schemas.microsoft.com/office/powerpoint/2010/main" val="2445368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      </a:t>
            </a:r>
            <a:r>
              <a:rPr lang="en-US" b="0" dirty="0"/>
              <a:t> </a:t>
            </a:r>
            <a:endParaRPr lang="en-US" dirty="0"/>
          </a:p>
        </p:txBody>
      </p:sp>
      <p:sp>
        <p:nvSpPr>
          <p:cNvPr id="3" name="Text Placeholder 2"/>
          <p:cNvSpPr>
            <a:spLocks noGrp="1"/>
          </p:cNvSpPr>
          <p:nvPr>
            <p:ph type="body" idx="1"/>
          </p:nvPr>
        </p:nvSpPr>
        <p:spPr/>
        <p:txBody>
          <a:bodyPr>
            <a:normAutofit/>
          </a:bodyPr>
          <a:lstStyle/>
          <a:p>
            <a:pPr marL="609585" lvl="1" indent="-457189">
              <a:spcBef>
                <a:spcPts val="0"/>
              </a:spcBef>
              <a:buSzPts val="1800"/>
              <a:buFont typeface="Arial" panose="020B0604020202020204" pitchFamily="34" charset="0"/>
              <a:buChar char="●"/>
            </a:pPr>
            <a:r>
              <a:rPr lang="en-US" sz="2600" dirty="0" smtClean="0"/>
              <a:t>Provides </a:t>
            </a:r>
            <a:r>
              <a:rPr lang="en-US" sz="2600" dirty="0"/>
              <a:t>grants to qualified homeowners to repair damage not covered by </a:t>
            </a:r>
            <a:r>
              <a:rPr lang="en-US" sz="2600" dirty="0" smtClean="0"/>
              <a:t>insurance; renters </a:t>
            </a:r>
            <a:r>
              <a:rPr lang="en-US" sz="2600" i="1" dirty="0" smtClean="0"/>
              <a:t>may</a:t>
            </a:r>
            <a:r>
              <a:rPr lang="en-US" sz="2600" dirty="0" smtClean="0"/>
              <a:t> qualify.</a:t>
            </a:r>
          </a:p>
          <a:p>
            <a:pPr marL="609585" lvl="1" indent="-457189">
              <a:spcBef>
                <a:spcPts val="0"/>
              </a:spcBef>
              <a:buSzPts val="1800"/>
              <a:buFont typeface="Arial" panose="020B0604020202020204" pitchFamily="34" charset="0"/>
              <a:buChar char="●"/>
            </a:pPr>
            <a:r>
              <a:rPr lang="en-US" sz="2600" dirty="0" smtClean="0"/>
              <a:t>Personal </a:t>
            </a:r>
            <a:r>
              <a:rPr lang="en-US" sz="2600" dirty="0"/>
              <a:t>property, vehicle repair or replacement, and moving and storage expenses is income-dependent and officials make decisions on a </a:t>
            </a:r>
            <a:r>
              <a:rPr lang="en-US" sz="2600" i="1" dirty="0"/>
              <a:t>case-by-case</a:t>
            </a:r>
            <a:r>
              <a:rPr lang="en-US" sz="2600" dirty="0"/>
              <a:t> </a:t>
            </a:r>
            <a:r>
              <a:rPr lang="en-US" sz="2600" dirty="0" smtClean="0"/>
              <a:t>basis.</a:t>
            </a:r>
          </a:p>
          <a:p>
            <a:pPr marL="609585" lvl="1" indent="-457189">
              <a:spcBef>
                <a:spcPts val="0"/>
              </a:spcBef>
              <a:buSzPts val="1800"/>
              <a:buFont typeface="Arial" panose="020B0604020202020204" pitchFamily="34" charset="0"/>
              <a:buChar char="●"/>
            </a:pPr>
            <a:r>
              <a:rPr lang="en-US" sz="2400" u="sng" dirty="0" err="1" smtClean="0"/>
              <a:t>www.DisasterAssistance.gov</a:t>
            </a:r>
            <a:r>
              <a:rPr lang="en-US" sz="2400" dirty="0"/>
              <a:t> </a:t>
            </a:r>
          </a:p>
          <a:p>
            <a:endParaRPr lang="en-US" dirty="0" smtClean="0"/>
          </a:p>
          <a:p>
            <a:pPr marL="609585" lvl="1" indent="-457189">
              <a:spcBef>
                <a:spcPts val="0"/>
              </a:spcBef>
              <a:buSzPts val="1800"/>
              <a:buFont typeface="Arial" panose="020B0604020202020204" pitchFamily="34" charset="0"/>
              <a:buChar char="●"/>
            </a:pPr>
            <a:r>
              <a:rPr lang="en-US" u="sng" dirty="0" smtClean="0"/>
              <a:t>https</a:t>
            </a:r>
            <a:r>
              <a:rPr lang="en-US" u="sng" dirty="0"/>
              <a:t>://www.fema.gov/news-release/2016/01/28/commonly-asked-questions-about-federal-disaster-aid</a:t>
            </a:r>
            <a:r>
              <a:rPr lang="en-US" dirty="0"/>
              <a:t> </a:t>
            </a:r>
          </a:p>
          <a:p>
            <a:endParaRPr lang="en-US" dirty="0"/>
          </a:p>
        </p:txBody>
      </p:sp>
    </p:spTree>
    <p:extLst>
      <p:ext uri="{BB962C8B-B14F-4D97-AF65-F5344CB8AC3E}">
        <p14:creationId xmlns:p14="http://schemas.microsoft.com/office/powerpoint/2010/main" val="1863208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a:t>
            </a:r>
            <a:r>
              <a:rPr lang="en-US" dirty="0" smtClean="0"/>
              <a:t>Administration</a:t>
            </a:r>
            <a:endParaRPr lang="en-US" dirty="0"/>
          </a:p>
        </p:txBody>
      </p:sp>
      <p:sp>
        <p:nvSpPr>
          <p:cNvPr id="3" name="Text Placeholder 2"/>
          <p:cNvSpPr>
            <a:spLocks noGrp="1"/>
          </p:cNvSpPr>
          <p:nvPr>
            <p:ph type="body" idx="1"/>
          </p:nvPr>
        </p:nvSpPr>
        <p:spPr/>
        <p:txBody>
          <a:bodyPr>
            <a:normAutofit/>
          </a:bodyPr>
          <a:lstStyle/>
          <a:p>
            <a:r>
              <a:rPr lang="en-US" sz="2600" dirty="0" smtClean="0"/>
              <a:t>The </a:t>
            </a:r>
            <a:r>
              <a:rPr lang="en-US" sz="2600" dirty="0"/>
              <a:t>SBA </a:t>
            </a:r>
            <a:r>
              <a:rPr lang="en-US" sz="2600" dirty="0" smtClean="0"/>
              <a:t>provide financial </a:t>
            </a:r>
            <a:r>
              <a:rPr lang="en-US" sz="2600" dirty="0"/>
              <a:t>assistance </a:t>
            </a:r>
            <a:r>
              <a:rPr lang="en-US" sz="2600" dirty="0" smtClean="0"/>
              <a:t>through FEMA following </a:t>
            </a:r>
            <a:r>
              <a:rPr lang="en-US" sz="2600" dirty="0"/>
              <a:t>a disaster and provides low-interest </a:t>
            </a:r>
            <a:r>
              <a:rPr lang="en-US" sz="2600" dirty="0" smtClean="0"/>
              <a:t>disaster </a:t>
            </a:r>
            <a:r>
              <a:rPr lang="en-US" sz="2600" dirty="0"/>
              <a:t>loans to homeowners and renters</a:t>
            </a:r>
            <a:r>
              <a:rPr lang="en-US" sz="2600" dirty="0" smtClean="0"/>
              <a:t>.</a:t>
            </a:r>
          </a:p>
          <a:p>
            <a:pPr lvl="1"/>
            <a:r>
              <a:rPr lang="en-US" sz="2600" dirty="0"/>
              <a:t>Loans to cover repairs and replacement of physical assets damaged in a declared disaster</a:t>
            </a:r>
            <a:r>
              <a:rPr lang="en-US" sz="2600" dirty="0" smtClean="0"/>
              <a:t>.</a:t>
            </a:r>
          </a:p>
          <a:p>
            <a:pPr lvl="1"/>
            <a:r>
              <a:rPr lang="en-US" sz="2600" dirty="0"/>
              <a:t>Loans to cover small business operating expenses after a declared disaster</a:t>
            </a:r>
            <a:r>
              <a:rPr lang="en-US" sz="2600" dirty="0" smtClean="0"/>
              <a:t>.</a:t>
            </a:r>
            <a:r>
              <a:rPr lang="en-US" dirty="0"/>
              <a:t/>
            </a:r>
            <a:br>
              <a:rPr lang="en-US" dirty="0"/>
            </a:br>
            <a:endParaRPr lang="en-US" dirty="0"/>
          </a:p>
          <a:p>
            <a:pPr lvl="1"/>
            <a:endParaRPr lang="en-US" sz="3100" dirty="0"/>
          </a:p>
        </p:txBody>
      </p:sp>
    </p:spTree>
    <p:extLst>
      <p:ext uri="{BB962C8B-B14F-4D97-AF65-F5344CB8AC3E}">
        <p14:creationId xmlns:p14="http://schemas.microsoft.com/office/powerpoint/2010/main" val="355833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recovery committees</a:t>
            </a:r>
            <a:endParaRPr lang="en-US" dirty="0"/>
          </a:p>
        </p:txBody>
      </p:sp>
      <p:sp>
        <p:nvSpPr>
          <p:cNvPr id="3" name="Text Placeholder 2"/>
          <p:cNvSpPr>
            <a:spLocks noGrp="1"/>
          </p:cNvSpPr>
          <p:nvPr>
            <p:ph type="body" idx="1"/>
          </p:nvPr>
        </p:nvSpPr>
        <p:spPr/>
        <p:txBody>
          <a:bodyPr>
            <a:normAutofit/>
          </a:bodyPr>
          <a:lstStyle/>
          <a:p>
            <a:r>
              <a:rPr lang="en-US" sz="2400" dirty="0"/>
              <a:t>S</a:t>
            </a:r>
            <a:r>
              <a:rPr lang="en-US" sz="2400" dirty="0" smtClean="0"/>
              <a:t>trengthens </a:t>
            </a:r>
            <a:r>
              <a:rPr lang="en-US" sz="2400" dirty="0"/>
              <a:t>area-wide disaster coordination by sharing information, simplifying client access and jointly resolving cases with unmet needs;</a:t>
            </a:r>
          </a:p>
          <a:p>
            <a:r>
              <a:rPr lang="en-US" sz="2400" dirty="0"/>
              <a:t>H</a:t>
            </a:r>
            <a:r>
              <a:rPr lang="en-US" sz="2400" dirty="0" smtClean="0"/>
              <a:t>elps </a:t>
            </a:r>
            <a:r>
              <a:rPr lang="en-US" sz="2400" dirty="0"/>
              <a:t>affected families to develop a plan and receive adequate assistance for the recovery;</a:t>
            </a:r>
          </a:p>
          <a:p>
            <a:r>
              <a:rPr lang="en-US" sz="2400" dirty="0"/>
              <a:t>C</a:t>
            </a:r>
            <a:r>
              <a:rPr lang="en-US" sz="2400" dirty="0" smtClean="0"/>
              <a:t>omposed </a:t>
            </a:r>
            <a:r>
              <a:rPr lang="en-US" sz="2400" dirty="0"/>
              <a:t>of representatives from disaster response agencies; and</a:t>
            </a:r>
          </a:p>
          <a:p>
            <a:endParaRPr lang="en-US" dirty="0"/>
          </a:p>
        </p:txBody>
      </p:sp>
    </p:spTree>
    <p:extLst>
      <p:ext uri="{BB962C8B-B14F-4D97-AF65-F5344CB8AC3E}">
        <p14:creationId xmlns:p14="http://schemas.microsoft.com/office/powerpoint/2010/main" val="953907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LTRC</a:t>
            </a:r>
            <a:r>
              <a:rPr lang="mr-IN" dirty="0" smtClean="0"/>
              <a:t>…</a:t>
            </a:r>
            <a:r>
              <a:rPr lang="en-US" dirty="0" smtClean="0"/>
              <a:t>..</a:t>
            </a:r>
            <a:endParaRPr lang="en-US" dirty="0"/>
          </a:p>
        </p:txBody>
      </p:sp>
      <p:sp>
        <p:nvSpPr>
          <p:cNvPr id="3" name="Text Placeholder 2"/>
          <p:cNvSpPr>
            <a:spLocks noGrp="1"/>
          </p:cNvSpPr>
          <p:nvPr>
            <p:ph type="body" idx="1"/>
          </p:nvPr>
        </p:nvSpPr>
        <p:spPr/>
        <p:txBody>
          <a:bodyPr/>
          <a:lstStyle/>
          <a:p>
            <a:r>
              <a:rPr lang="en-US" sz="2400" dirty="0" smtClean="0"/>
              <a:t>Composed </a:t>
            </a:r>
            <a:r>
              <a:rPr lang="en-US" sz="2400" dirty="0"/>
              <a:t>of non-profit volunteer, civic, faith-based, and other state and local organizations in local counties. </a:t>
            </a:r>
            <a:endParaRPr lang="en-US" sz="2400" dirty="0" smtClean="0"/>
          </a:p>
          <a:p>
            <a:r>
              <a:rPr lang="en-US" sz="2400" dirty="0"/>
              <a:t>Exists with all participating organizations as equal partners</a:t>
            </a:r>
            <a:r>
              <a:rPr lang="en-US" sz="2400" dirty="0" smtClean="0"/>
              <a:t>.</a:t>
            </a:r>
          </a:p>
          <a:p>
            <a:endParaRPr lang="en-US" dirty="0"/>
          </a:p>
        </p:txBody>
      </p:sp>
    </p:spTree>
    <p:extLst>
      <p:ext uri="{BB962C8B-B14F-4D97-AF65-F5344CB8AC3E}">
        <p14:creationId xmlns:p14="http://schemas.microsoft.com/office/powerpoint/2010/main" val="512393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State and Local Resources</a:t>
            </a:r>
            <a:endParaRPr lang="en-US" dirty="0"/>
          </a:p>
        </p:txBody>
      </p:sp>
      <p:sp>
        <p:nvSpPr>
          <p:cNvPr id="3" name="Text Placeholder 2"/>
          <p:cNvSpPr>
            <a:spLocks noGrp="1"/>
          </p:cNvSpPr>
          <p:nvPr>
            <p:ph type="body" idx="1"/>
          </p:nvPr>
        </p:nvSpPr>
        <p:spPr>
          <a:xfrm>
            <a:off x="415600" y="1356967"/>
            <a:ext cx="11360800" cy="4734866"/>
          </a:xfrm>
        </p:spPr>
        <p:txBody>
          <a:bodyPr>
            <a:noAutofit/>
          </a:bodyPr>
          <a:lstStyle/>
          <a:p>
            <a:r>
              <a:rPr lang="en-US" sz="2400" dirty="0" smtClean="0">
                <a:ea typeface="Verdana" panose="020B0604030504040204" pitchFamily="34" charset="0"/>
              </a:rPr>
              <a:t>Centers </a:t>
            </a:r>
            <a:r>
              <a:rPr lang="en-US" sz="2400" dirty="0">
                <a:ea typeface="Verdana" panose="020B0604030504040204" pitchFamily="34" charset="0"/>
              </a:rPr>
              <a:t>for Independent Living</a:t>
            </a:r>
          </a:p>
          <a:p>
            <a:r>
              <a:rPr lang="en-US" sz="2400" dirty="0" smtClean="0">
                <a:ea typeface="Verdana" panose="020B0604030504040204" pitchFamily="34" charset="0"/>
              </a:rPr>
              <a:t>Protection &amp; Advocacy Centers</a:t>
            </a:r>
          </a:p>
          <a:p>
            <a:r>
              <a:rPr lang="en-US" sz="2400" dirty="0" smtClean="0">
                <a:ea typeface="Verdana" panose="020B0604030504040204" pitchFamily="34" charset="0"/>
              </a:rPr>
              <a:t>University Centers on Developmental Disabilities</a:t>
            </a:r>
            <a:endParaRPr lang="en-US" sz="2400" dirty="0">
              <a:ea typeface="Verdana" panose="020B0604030504040204" pitchFamily="34" charset="0"/>
            </a:endParaRPr>
          </a:p>
          <a:p>
            <a:r>
              <a:rPr lang="en-US" sz="2400" dirty="0" smtClean="0">
                <a:ea typeface="Verdana" panose="020B0604030504040204" pitchFamily="34" charset="0"/>
              </a:rPr>
              <a:t>Paratransit </a:t>
            </a:r>
            <a:r>
              <a:rPr lang="en-US" sz="2400" dirty="0">
                <a:ea typeface="Verdana" panose="020B0604030504040204" pitchFamily="34" charset="0"/>
              </a:rPr>
              <a:t>systems</a:t>
            </a:r>
          </a:p>
          <a:p>
            <a:r>
              <a:rPr lang="en-US" sz="2400" dirty="0" smtClean="0">
                <a:ea typeface="Verdana" panose="020B0604030504040204" pitchFamily="34" charset="0"/>
              </a:rPr>
              <a:t>Schools</a:t>
            </a:r>
          </a:p>
          <a:p>
            <a:r>
              <a:rPr lang="en-US" sz="2400" dirty="0" smtClean="0">
                <a:ea typeface="Verdana" panose="020B0604030504040204" pitchFamily="34" charset="0"/>
              </a:rPr>
              <a:t>Libraries</a:t>
            </a:r>
          </a:p>
          <a:p>
            <a:r>
              <a:rPr lang="en-US" sz="2400" dirty="0" smtClean="0">
                <a:ea typeface="Verdana" panose="020B0604030504040204" pitchFamily="34" charset="0"/>
              </a:rPr>
              <a:t>Lion’s Clubs, Rotary, Meals on Wheels, United Way, Easter Seals</a:t>
            </a:r>
            <a:r>
              <a:rPr lang="mr-IN" sz="2400" dirty="0" smtClean="0">
                <a:ea typeface="Verdana" panose="020B0604030504040204" pitchFamily="34" charset="0"/>
              </a:rPr>
              <a:t>…</a:t>
            </a:r>
            <a:r>
              <a:rPr lang="en-US" sz="2400" dirty="0" smtClean="0">
                <a:ea typeface="Verdana" panose="020B0604030504040204" pitchFamily="34" charset="0"/>
              </a:rPr>
              <a:t> just to name a few</a:t>
            </a:r>
          </a:p>
        </p:txBody>
      </p:sp>
    </p:spTree>
    <p:extLst>
      <p:ext uri="{BB962C8B-B14F-4D97-AF65-F5344CB8AC3E}">
        <p14:creationId xmlns:p14="http://schemas.microsoft.com/office/powerpoint/2010/main" val="1652851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organizations active in disaster (VOADs)</a:t>
            </a:r>
            <a:endParaRPr lang="en-US" dirty="0"/>
          </a:p>
        </p:txBody>
      </p:sp>
      <p:sp>
        <p:nvSpPr>
          <p:cNvPr id="3" name="Text Placeholder 2"/>
          <p:cNvSpPr>
            <a:spLocks noGrp="1"/>
          </p:cNvSpPr>
          <p:nvPr>
            <p:ph type="body" idx="1"/>
          </p:nvPr>
        </p:nvSpPr>
        <p:spPr>
          <a:xfrm>
            <a:off x="415600" y="1785257"/>
            <a:ext cx="11360800" cy="4306576"/>
          </a:xfrm>
        </p:spPr>
        <p:txBody>
          <a:bodyPr>
            <a:normAutofit/>
          </a:bodyPr>
          <a:lstStyle/>
          <a:p>
            <a:r>
              <a:rPr lang="en-US" sz="2400" dirty="0" smtClean="0"/>
              <a:t>A </a:t>
            </a:r>
            <a:r>
              <a:rPr lang="en-US" sz="2400" dirty="0"/>
              <a:t>coalition of organizations that prepare for and respond to the recovery needs of America’s communities in times of disasters</a:t>
            </a:r>
            <a:r>
              <a:rPr lang="en-US" sz="2400" dirty="0" smtClean="0"/>
              <a:t>.</a:t>
            </a:r>
          </a:p>
          <a:p>
            <a:r>
              <a:rPr lang="en-US" sz="2400" dirty="0" smtClean="0"/>
              <a:t>50+ reputable NGOs</a:t>
            </a:r>
          </a:p>
          <a:p>
            <a:r>
              <a:rPr lang="en-US" sz="2400" dirty="0" smtClean="0"/>
              <a:t>Over 40 years of experience in disaster support</a:t>
            </a:r>
          </a:p>
          <a:p>
            <a:r>
              <a:rPr lang="en-US" sz="2400" dirty="0" smtClean="0"/>
              <a:t>Find your state VOAD Chair- https</a:t>
            </a:r>
            <a:r>
              <a:rPr lang="en-US" sz="2400" dirty="0"/>
              <a:t>://www.nvoad.org/</a:t>
            </a:r>
          </a:p>
        </p:txBody>
      </p:sp>
    </p:spTree>
    <p:extLst>
      <p:ext uri="{BB962C8B-B14F-4D97-AF65-F5344CB8AC3E}">
        <p14:creationId xmlns:p14="http://schemas.microsoft.com/office/powerpoint/2010/main" val="1717899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769955" y="556115"/>
            <a:ext cx="10822955" cy="7261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bin"/>
              <a:buNone/>
            </a:pPr>
            <a:r>
              <a:rPr lang="en-US" dirty="0"/>
              <a:t>SUPPORT SYSTEMS POST DISASTER</a:t>
            </a:r>
            <a:endParaRPr dirty="0"/>
          </a:p>
        </p:txBody>
      </p:sp>
      <p:sp>
        <p:nvSpPr>
          <p:cNvPr id="119" name="Google Shape;119;p20"/>
          <p:cNvSpPr txBox="1">
            <a:spLocks noGrp="1"/>
          </p:cNvSpPr>
          <p:nvPr>
            <p:ph type="body" idx="1"/>
          </p:nvPr>
        </p:nvSpPr>
        <p:spPr>
          <a:xfrm>
            <a:off x="769955" y="1455576"/>
            <a:ext cx="10822954" cy="434806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3600"/>
              <a:buChar char="•"/>
            </a:pPr>
            <a:r>
              <a:rPr lang="en-US" sz="2400" dirty="0" smtClean="0"/>
              <a:t>Social relationships provide emotional and instrumental support post-disaster</a:t>
            </a:r>
          </a:p>
          <a:p>
            <a:pPr marL="228600" lvl="0" indent="-228600" algn="l" rtl="0">
              <a:lnSpc>
                <a:spcPct val="110000"/>
              </a:lnSpc>
              <a:spcBef>
                <a:spcPts val="0"/>
              </a:spcBef>
              <a:spcAft>
                <a:spcPts val="0"/>
              </a:spcAft>
              <a:buSzPts val="3600"/>
              <a:buChar char="•"/>
            </a:pPr>
            <a:r>
              <a:rPr lang="en-US" sz="2400" dirty="0" smtClean="0"/>
              <a:t>However, social support systems </a:t>
            </a:r>
            <a:r>
              <a:rPr lang="en-US" sz="2400" dirty="0"/>
              <a:t>may have changed due to:</a:t>
            </a:r>
            <a:endParaRPr sz="2400" dirty="0"/>
          </a:p>
          <a:p>
            <a:pPr marL="685800" lvl="1" indent="-228600" algn="l" rtl="0">
              <a:lnSpc>
                <a:spcPct val="110000"/>
              </a:lnSpc>
              <a:spcBef>
                <a:spcPts val="500"/>
              </a:spcBef>
              <a:spcAft>
                <a:spcPts val="0"/>
              </a:spcAft>
              <a:buSzPts val="3600"/>
              <a:buChar char="•"/>
            </a:pPr>
            <a:r>
              <a:rPr lang="en-US" sz="2400" dirty="0"/>
              <a:t>Displacement of the individual,</a:t>
            </a:r>
            <a:endParaRPr sz="2400" dirty="0"/>
          </a:p>
          <a:p>
            <a:pPr marL="685800" lvl="1" indent="-228600" algn="l" rtl="0">
              <a:lnSpc>
                <a:spcPct val="110000"/>
              </a:lnSpc>
              <a:spcBef>
                <a:spcPts val="500"/>
              </a:spcBef>
              <a:spcAft>
                <a:spcPts val="0"/>
              </a:spcAft>
              <a:buSzPts val="3600"/>
              <a:buChar char="•"/>
            </a:pPr>
            <a:r>
              <a:rPr lang="en-US" sz="2400" dirty="0"/>
              <a:t>Neighbors, or community members displaced or moved,</a:t>
            </a:r>
            <a:endParaRPr sz="2400" dirty="0"/>
          </a:p>
          <a:p>
            <a:pPr marL="685800" lvl="1" indent="-228600" algn="l" rtl="0">
              <a:lnSpc>
                <a:spcPct val="110000"/>
              </a:lnSpc>
              <a:spcBef>
                <a:spcPts val="500"/>
              </a:spcBef>
              <a:spcAft>
                <a:spcPts val="0"/>
              </a:spcAft>
              <a:buSzPts val="3600"/>
              <a:buChar char="•"/>
            </a:pPr>
            <a:r>
              <a:rPr lang="en-US" sz="2400" dirty="0"/>
              <a:t>Communities and buildings needing to rebuild (e.g. community centers, libraries).</a:t>
            </a:r>
            <a:endParaRPr sz="2400" dirty="0"/>
          </a:p>
          <a:p>
            <a:pPr marL="228600" lvl="0" indent="-228600" algn="l" rtl="0">
              <a:lnSpc>
                <a:spcPct val="110000"/>
              </a:lnSpc>
              <a:spcBef>
                <a:spcPts val="1000"/>
              </a:spcBef>
              <a:spcAft>
                <a:spcPts val="0"/>
              </a:spcAft>
              <a:buSzPts val="3600"/>
              <a:buChar char="•"/>
            </a:pPr>
            <a:r>
              <a:rPr lang="en-US" sz="2400" dirty="0"/>
              <a:t>Number of social support systems may have changed.</a:t>
            </a:r>
            <a:endParaRPr sz="2400" dirty="0"/>
          </a:p>
          <a:p>
            <a:pPr marL="457200" lvl="1" indent="0" algn="l" rtl="0">
              <a:lnSpc>
                <a:spcPct val="110000"/>
              </a:lnSpc>
              <a:spcBef>
                <a:spcPts val="500"/>
              </a:spcBef>
              <a:spcAft>
                <a:spcPts val="0"/>
              </a:spcAft>
              <a:buSzPts val="1800"/>
              <a:buNone/>
            </a:pPr>
            <a:endParaRPr dirty="0"/>
          </a:p>
        </p:txBody>
      </p:sp>
    </p:spTree>
    <p:extLst>
      <p:ext uri="{BB962C8B-B14F-4D97-AF65-F5344CB8AC3E}">
        <p14:creationId xmlns:p14="http://schemas.microsoft.com/office/powerpoint/2010/main" val="3018187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REDDy</a:t>
            </a:r>
            <a:r>
              <a:rPr lang="en-US" dirty="0"/>
              <a:t> </a:t>
            </a:r>
            <a:r>
              <a:rPr lang="en-US" dirty="0" smtClean="0"/>
              <a:t>Directory</a:t>
            </a:r>
            <a:endParaRPr lang="en-US" dirty="0"/>
          </a:p>
        </p:txBody>
      </p:sp>
      <p:sp>
        <p:nvSpPr>
          <p:cNvPr id="3" name="Content Placeholder 2"/>
          <p:cNvSpPr>
            <a:spLocks noGrp="1"/>
          </p:cNvSpPr>
          <p:nvPr>
            <p:ph idx="1"/>
          </p:nvPr>
        </p:nvSpPr>
        <p:spPr>
          <a:xfrm>
            <a:off x="882869" y="1704110"/>
            <a:ext cx="10171985" cy="3762236"/>
          </a:xfrm>
        </p:spPr>
        <p:txBody>
          <a:bodyPr>
            <a:normAutofit/>
          </a:bodyPr>
          <a:lstStyle/>
          <a:p>
            <a:r>
              <a:rPr lang="en-US" sz="2400" dirty="0" err="1" smtClean="0"/>
              <a:t>REDDy</a:t>
            </a:r>
            <a:r>
              <a:rPr lang="en-US" sz="2400" dirty="0" smtClean="0"/>
              <a:t>:  </a:t>
            </a:r>
            <a:r>
              <a:rPr lang="en-US" sz="2400" b="1" dirty="0" err="1" smtClean="0"/>
              <a:t>RE</a:t>
            </a:r>
            <a:r>
              <a:rPr lang="en-US" sz="2400" dirty="0" err="1" smtClean="0"/>
              <a:t>sources</a:t>
            </a:r>
            <a:r>
              <a:rPr lang="en-US" sz="2400" dirty="0" smtClean="0"/>
              <a:t> on </a:t>
            </a:r>
            <a:r>
              <a:rPr lang="en-US" sz="2400" b="1" dirty="0" smtClean="0"/>
              <a:t>D</a:t>
            </a:r>
            <a:r>
              <a:rPr lang="en-US" sz="2400" dirty="0" smtClean="0"/>
              <a:t>isasters and </a:t>
            </a:r>
            <a:r>
              <a:rPr lang="en-US" sz="2400" b="1" dirty="0" smtClean="0"/>
              <a:t>D</a:t>
            </a:r>
            <a:r>
              <a:rPr lang="en-US" sz="2400" dirty="0" smtClean="0"/>
              <a:t>isabilit</a:t>
            </a:r>
            <a:r>
              <a:rPr lang="en-US" sz="2400" b="1" dirty="0" smtClean="0"/>
              <a:t>y</a:t>
            </a:r>
          </a:p>
          <a:p>
            <a:r>
              <a:rPr lang="en-US" sz="2400" dirty="0" smtClean="0"/>
              <a:t>The </a:t>
            </a:r>
            <a:r>
              <a:rPr lang="en-US" sz="2400" dirty="0" err="1"/>
              <a:t>REDDy</a:t>
            </a:r>
            <a:r>
              <a:rPr lang="en-US" sz="2400" dirty="0"/>
              <a:t> Directory is a project jointly funded by the Association of University Centers on Disability and the Administration on Intellectual and Developmental Disabilities. </a:t>
            </a:r>
            <a:endParaRPr lang="en-US" sz="2400" dirty="0" smtClean="0"/>
          </a:p>
          <a:p>
            <a:r>
              <a:rPr lang="en-US" sz="2400" dirty="0" smtClean="0"/>
              <a:t>Based on a database of 2500+ disability resources</a:t>
            </a:r>
            <a:endParaRPr lang="en-US" sz="2400" dirty="0"/>
          </a:p>
          <a:p>
            <a:endParaRPr lang="en-US" dirty="0"/>
          </a:p>
        </p:txBody>
      </p:sp>
    </p:spTree>
    <p:extLst>
      <p:ext uri="{BB962C8B-B14F-4D97-AF65-F5344CB8AC3E}">
        <p14:creationId xmlns:p14="http://schemas.microsoft.com/office/powerpoint/2010/main" val="306347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creen shot of the REDDy Directory showing how to search for resources. Boxes highlighting features include:&#10;1. Search by Resources Title, Description, Keyword&#10;2. Listed Resources/Services. More details when selected.&#10;3. Links to 2-1-1 and Project REDD General Disaster Information.&#10;4. Search by Age Group (Adult, Senior, Pediatric) or Resource Type.&#10;&#10;" title="The REDDy Interface">
            <a:extLst>
              <a:ext uri="{FF2B5EF4-FFF2-40B4-BE49-F238E27FC236}">
                <a16:creationId xmlns:a16="http://schemas.microsoft.com/office/drawing/2014/main" id="{D63BEBE7-6FBA-43DA-95C2-290F9A78E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0" t="8205" r="21153" b="4958"/>
          <a:stretch>
            <a:fillRect/>
          </a:stretch>
        </p:blipFill>
        <p:spPr bwMode="auto">
          <a:xfrm>
            <a:off x="2611090" y="498339"/>
            <a:ext cx="6444064" cy="513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descr="Arrow pointing to search feature">
            <a:extLst>
              <a:ext uri="{FF2B5EF4-FFF2-40B4-BE49-F238E27FC236}">
                <a16:creationId xmlns:a16="http://schemas.microsoft.com/office/drawing/2014/main" id="{E8C3994E-E052-4090-B645-9CB14B001716}"/>
              </a:ext>
            </a:extLst>
          </p:cNvPr>
          <p:cNvSpPr/>
          <p:nvPr/>
        </p:nvSpPr>
        <p:spPr>
          <a:xfrm>
            <a:off x="1609282" y="2379306"/>
            <a:ext cx="1001807" cy="149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6" name="Arrow: Right 5" descr="Arrow pointing to search feature">
            <a:extLst>
              <a:ext uri="{FF2B5EF4-FFF2-40B4-BE49-F238E27FC236}">
                <a16:creationId xmlns:a16="http://schemas.microsoft.com/office/drawing/2014/main" id="{E5D8822F-ADC8-4A12-A8FD-DC00257E31AC}"/>
              </a:ext>
            </a:extLst>
          </p:cNvPr>
          <p:cNvSpPr/>
          <p:nvPr/>
        </p:nvSpPr>
        <p:spPr>
          <a:xfrm rot="10800000">
            <a:off x="8173615" y="2866828"/>
            <a:ext cx="1045029" cy="149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Arrow: Right 6" descr="Arrow pointing to 2-1-1 search and general disaster information&#10;">
            <a:extLst>
              <a:ext uri="{FF2B5EF4-FFF2-40B4-BE49-F238E27FC236}">
                <a16:creationId xmlns:a16="http://schemas.microsoft.com/office/drawing/2014/main" id="{527A9C4E-4AC4-4735-B07C-D94B362C176F}"/>
              </a:ext>
            </a:extLst>
          </p:cNvPr>
          <p:cNvSpPr/>
          <p:nvPr/>
        </p:nvSpPr>
        <p:spPr>
          <a:xfrm rot="10800000">
            <a:off x="9029123" y="1730047"/>
            <a:ext cx="799775" cy="158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8" name="Arrow: Right 7" descr="Arrow pointing to listed resources and services&#10;">
            <a:extLst>
              <a:ext uri="{FF2B5EF4-FFF2-40B4-BE49-F238E27FC236}">
                <a16:creationId xmlns:a16="http://schemas.microsoft.com/office/drawing/2014/main" id="{B99631AA-5741-4EDF-8BF6-FD86C7BBEEA6}"/>
              </a:ext>
            </a:extLst>
          </p:cNvPr>
          <p:cNvSpPr/>
          <p:nvPr/>
        </p:nvSpPr>
        <p:spPr>
          <a:xfrm>
            <a:off x="1314134" y="4058987"/>
            <a:ext cx="1274529" cy="149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 name="TextBox 2">
            <a:extLst>
              <a:ext uri="{FF2B5EF4-FFF2-40B4-BE49-F238E27FC236}">
                <a16:creationId xmlns:a16="http://schemas.microsoft.com/office/drawing/2014/main" id="{4FA124AA-D231-4C1C-884E-B886BDDCD7E3}"/>
              </a:ext>
            </a:extLst>
          </p:cNvPr>
          <p:cNvSpPr txBox="1"/>
          <p:nvPr/>
        </p:nvSpPr>
        <p:spPr>
          <a:xfrm>
            <a:off x="92911" y="1150006"/>
            <a:ext cx="207652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Verdana" panose="020B0604030504040204" pitchFamily="34" charset="0"/>
              </a:rPr>
              <a:t>Search by Resource Title, Description, Keyword or Location.</a:t>
            </a:r>
          </a:p>
        </p:txBody>
      </p:sp>
      <p:sp>
        <p:nvSpPr>
          <p:cNvPr id="9" name="TextBox 8">
            <a:extLst>
              <a:ext uri="{FF2B5EF4-FFF2-40B4-BE49-F238E27FC236}">
                <a16:creationId xmlns:a16="http://schemas.microsoft.com/office/drawing/2014/main" id="{0CFC0934-9E3D-43A3-B9A9-94D2E2EEE158}"/>
              </a:ext>
            </a:extLst>
          </p:cNvPr>
          <p:cNvSpPr txBox="1"/>
          <p:nvPr/>
        </p:nvSpPr>
        <p:spPr>
          <a:xfrm>
            <a:off x="258957" y="3631138"/>
            <a:ext cx="174443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Verdana" panose="020B0604030504040204" pitchFamily="34" charset="0"/>
              </a:rPr>
              <a:t>Listed Resources</a:t>
            </a:r>
            <a:r>
              <a:rPr lang="en-US" dirty="0" smtClean="0">
                <a:latin typeface="Verdana" panose="020B0604030504040204" pitchFamily="34" charset="0"/>
              </a:rPr>
              <a:t>/</a:t>
            </a:r>
          </a:p>
          <a:p>
            <a:r>
              <a:rPr lang="en-US" dirty="0" smtClean="0">
                <a:latin typeface="Verdana" panose="020B0604030504040204" pitchFamily="34" charset="0"/>
              </a:rPr>
              <a:t>Services</a:t>
            </a:r>
            <a:r>
              <a:rPr lang="en-US" dirty="0">
                <a:latin typeface="Verdana" panose="020B0604030504040204" pitchFamily="34" charset="0"/>
              </a:rPr>
              <a:t>. More details when selected.</a:t>
            </a:r>
          </a:p>
        </p:txBody>
      </p:sp>
      <p:sp>
        <p:nvSpPr>
          <p:cNvPr id="10" name="TextBox 9">
            <a:extLst>
              <a:ext uri="{FF2B5EF4-FFF2-40B4-BE49-F238E27FC236}">
                <a16:creationId xmlns:a16="http://schemas.microsoft.com/office/drawing/2014/main" id="{D9D95EDB-CC76-4978-A1E1-782A0539BC68}"/>
              </a:ext>
            </a:extLst>
          </p:cNvPr>
          <p:cNvSpPr txBox="1"/>
          <p:nvPr/>
        </p:nvSpPr>
        <p:spPr>
          <a:xfrm>
            <a:off x="9077580" y="2453951"/>
            <a:ext cx="266032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Verdana" panose="020B0604030504040204" pitchFamily="34" charset="0"/>
              </a:rPr>
              <a:t>Search by Age Group (Adult, Senior, Pediatric) or Resource Type.</a:t>
            </a:r>
          </a:p>
        </p:txBody>
      </p:sp>
      <p:sp>
        <p:nvSpPr>
          <p:cNvPr id="11" name="TextBox 10">
            <a:extLst>
              <a:ext uri="{FF2B5EF4-FFF2-40B4-BE49-F238E27FC236}">
                <a16:creationId xmlns:a16="http://schemas.microsoft.com/office/drawing/2014/main" id="{47A6194C-257E-47B9-AC59-7B26187B9B24}"/>
              </a:ext>
            </a:extLst>
          </p:cNvPr>
          <p:cNvSpPr txBox="1"/>
          <p:nvPr/>
        </p:nvSpPr>
        <p:spPr>
          <a:xfrm>
            <a:off x="9684913" y="695459"/>
            <a:ext cx="207542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Verdana" panose="020B0604030504040204" pitchFamily="34" charset="0"/>
              </a:rPr>
              <a:t>Links to 2-1-1 and Project REDD General Disaster Information.</a:t>
            </a:r>
          </a:p>
        </p:txBody>
      </p:sp>
      <p:sp>
        <p:nvSpPr>
          <p:cNvPr id="12" name="TextBox 11" descr="Directory of Community Resources in Texas screen shot" title="No slide title"/>
          <p:cNvSpPr txBox="1"/>
          <p:nvPr/>
        </p:nvSpPr>
        <p:spPr>
          <a:xfrm>
            <a:off x="485632" y="129007"/>
            <a:ext cx="6544549" cy="369332"/>
          </a:xfrm>
          <a:prstGeom prst="rect">
            <a:avLst/>
          </a:prstGeom>
          <a:noFill/>
        </p:spPr>
        <p:txBody>
          <a:bodyPr wrap="none" rtlCol="0">
            <a:spAutoFit/>
          </a:bodyPr>
          <a:lstStyle/>
          <a:p>
            <a:r>
              <a:rPr lang="en-US" dirty="0" smtClean="0">
                <a:latin typeface="Verdana" panose="020B0604030504040204" pitchFamily="34" charset="0"/>
              </a:rPr>
              <a:t>Graphic of the </a:t>
            </a:r>
            <a:r>
              <a:rPr lang="en-US" dirty="0" err="1" smtClean="0">
                <a:latin typeface="Verdana" panose="020B0604030504040204" pitchFamily="34" charset="0"/>
              </a:rPr>
              <a:t>REDDy</a:t>
            </a:r>
            <a:r>
              <a:rPr lang="en-US" dirty="0" smtClean="0">
                <a:latin typeface="Verdana" panose="020B0604030504040204" pitchFamily="34" charset="0"/>
              </a:rPr>
              <a:t> Interface with functions labeled.</a:t>
            </a:r>
            <a:endParaRPr lang="en-US" dirty="0">
              <a:latin typeface="Verdana" panose="020B0604030504040204" pitchFamily="34" charset="0"/>
            </a:endParaRPr>
          </a:p>
        </p:txBody>
      </p:sp>
    </p:spTree>
    <p:extLst>
      <p:ext uri="{BB962C8B-B14F-4D97-AF65-F5344CB8AC3E}">
        <p14:creationId xmlns:p14="http://schemas.microsoft.com/office/powerpoint/2010/main" val="3667747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tle of ReDiscovery project displayed"/>
          <p:cNvPicPr>
            <a:picLocks noChangeAspect="1"/>
          </p:cNvPicPr>
          <p:nvPr/>
        </p:nvPicPr>
        <p:blipFill>
          <a:blip r:embed="rId2"/>
          <a:stretch>
            <a:fillRect/>
          </a:stretch>
        </p:blipFill>
        <p:spPr>
          <a:xfrm>
            <a:off x="3048000" y="1982058"/>
            <a:ext cx="5895343" cy="1042506"/>
          </a:xfrm>
          <a:prstGeom prst="rect">
            <a:avLst/>
          </a:prstGeom>
        </p:spPr>
      </p:pic>
      <p:sp>
        <p:nvSpPr>
          <p:cNvPr id="3" name="Rectangle 2"/>
          <p:cNvSpPr/>
          <p:nvPr/>
        </p:nvSpPr>
        <p:spPr>
          <a:xfrm>
            <a:off x="3127022" y="3105835"/>
            <a:ext cx="6096000" cy="707886"/>
          </a:xfrm>
          <a:prstGeom prst="rect">
            <a:avLst/>
          </a:prstGeom>
        </p:spPr>
        <p:txBody>
          <a:bodyPr>
            <a:spAutoFit/>
          </a:bodyPr>
          <a:lstStyle/>
          <a:p>
            <a:r>
              <a:rPr lang="en-US" sz="2000" dirty="0">
                <a:latin typeface="Verdana" panose="020B0604030504040204" pitchFamily="34" charset="0"/>
                <a:ea typeface="Verdana" panose="020B0604030504040204" pitchFamily="34" charset="0"/>
              </a:rPr>
              <a:t>Supporting Individuals with Disabilities Recovering from Hurricane Harvey</a:t>
            </a:r>
          </a:p>
        </p:txBody>
      </p:sp>
    </p:spTree>
    <p:extLst>
      <p:ext uri="{BB962C8B-B14F-4D97-AF65-F5344CB8AC3E}">
        <p14:creationId xmlns:p14="http://schemas.microsoft.com/office/powerpoint/2010/main" val="75832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Text Placeholder 2"/>
          <p:cNvSpPr>
            <a:spLocks noGrp="1"/>
          </p:cNvSpPr>
          <p:nvPr>
            <p:ph type="body" idx="1"/>
          </p:nvPr>
        </p:nvSpPr>
        <p:spPr>
          <a:xfrm>
            <a:off x="872358" y="1986455"/>
            <a:ext cx="10321159" cy="3415862"/>
          </a:xfrm>
        </p:spPr>
        <p:txBody>
          <a:bodyPr>
            <a:normAutofit lnSpcReduction="10000"/>
          </a:bodyPr>
          <a:lstStyle/>
          <a:p>
            <a:pPr marL="342900" lvl="0" indent="-342900">
              <a:buFont typeface="+mj-lt"/>
              <a:buAutoNum type="arabicPeriod"/>
            </a:pPr>
            <a:r>
              <a:rPr lang="en-US" sz="2400" dirty="0"/>
              <a:t>Attendees will </a:t>
            </a:r>
            <a:r>
              <a:rPr lang="en-US" sz="2400" b="1" dirty="0"/>
              <a:t>learn what research findings </a:t>
            </a:r>
            <a:r>
              <a:rPr lang="en-US" sz="2400" dirty="0"/>
              <a:t>reveal about the needs of people with disabilities post-disaster.</a:t>
            </a:r>
          </a:p>
          <a:p>
            <a:pPr marL="342900" lvl="0" indent="-342900">
              <a:buFont typeface="+mj-lt"/>
              <a:buAutoNum type="arabicPeriod"/>
            </a:pPr>
            <a:r>
              <a:rPr lang="en-US" sz="2400" dirty="0"/>
              <a:t>Attendees will </a:t>
            </a:r>
            <a:r>
              <a:rPr lang="en-US" sz="2400" b="1" dirty="0"/>
              <a:t>identify barriers </a:t>
            </a:r>
            <a:r>
              <a:rPr lang="en-US" sz="2400" dirty="0"/>
              <a:t>which individuals with disabilities and their families encounter during the recovery phase of disaster.</a:t>
            </a:r>
          </a:p>
          <a:p>
            <a:pPr marL="342900" lvl="0" indent="-342900">
              <a:buFont typeface="+mj-lt"/>
              <a:buAutoNum type="arabicPeriod"/>
            </a:pPr>
            <a:r>
              <a:rPr lang="en-US" sz="2400" dirty="0"/>
              <a:t>Attendees will </a:t>
            </a:r>
            <a:r>
              <a:rPr lang="en-US" sz="2400" b="1" dirty="0"/>
              <a:t>identify recovery services and resources </a:t>
            </a:r>
            <a:r>
              <a:rPr lang="en-US" sz="2400" dirty="0"/>
              <a:t>typically available through various organizations post-disaster.</a:t>
            </a:r>
          </a:p>
          <a:p>
            <a:endParaRPr lang="en-US" dirty="0"/>
          </a:p>
        </p:txBody>
      </p:sp>
    </p:spTree>
    <p:extLst>
      <p:ext uri="{BB962C8B-B14F-4D97-AF65-F5344CB8AC3E}">
        <p14:creationId xmlns:p14="http://schemas.microsoft.com/office/powerpoint/2010/main" val="256393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ContactS</a:t>
            </a:r>
            <a:endParaRPr lang="en-US" dirty="0"/>
          </a:p>
        </p:txBody>
      </p:sp>
      <p:sp>
        <p:nvSpPr>
          <p:cNvPr id="3" name="Text Placeholder 2"/>
          <p:cNvSpPr>
            <a:spLocks noGrp="1"/>
          </p:cNvSpPr>
          <p:nvPr>
            <p:ph type="body" idx="1"/>
          </p:nvPr>
        </p:nvSpPr>
        <p:spPr>
          <a:xfrm>
            <a:off x="415600" y="2201333"/>
            <a:ext cx="11360800" cy="3890500"/>
          </a:xfrm>
        </p:spPr>
        <p:txBody>
          <a:bodyPr>
            <a:normAutofit/>
          </a:bodyPr>
          <a:lstStyle/>
          <a:p>
            <a:r>
              <a:rPr lang="en-US" sz="3600" b="1" dirty="0" smtClean="0"/>
              <a:t>Laura </a:t>
            </a:r>
            <a:r>
              <a:rPr lang="en-US" sz="3600" b="1" dirty="0" err="1" smtClean="0"/>
              <a:t>Stough</a:t>
            </a:r>
            <a:r>
              <a:rPr lang="en-US" sz="3600" b="1" dirty="0"/>
              <a:t> </a:t>
            </a:r>
            <a:r>
              <a:rPr lang="en-US" sz="3600" b="1" dirty="0" smtClean="0"/>
              <a:t>  	</a:t>
            </a:r>
            <a:r>
              <a:rPr lang="en-US" sz="3600" dirty="0" smtClean="0"/>
              <a:t>lstough@tamu.edu</a:t>
            </a:r>
          </a:p>
          <a:p>
            <a:r>
              <a:rPr lang="en-US" sz="3600" b="1" dirty="0" smtClean="0"/>
              <a:t>Amy Sharp 		</a:t>
            </a:r>
            <a:r>
              <a:rPr lang="en-US" sz="3600" dirty="0" smtClean="0"/>
              <a:t>sharpamy@utexas.edu </a:t>
            </a:r>
          </a:p>
          <a:p>
            <a:r>
              <a:rPr lang="en-US" sz="3600" b="1" dirty="0" smtClean="0"/>
              <a:t>Liz Hong		</a:t>
            </a:r>
            <a:r>
              <a:rPr lang="en-US" sz="3600" u="sng" dirty="0" smtClean="0"/>
              <a:t>elizabeth.hong@txp2p.org</a:t>
            </a:r>
            <a:endParaRPr lang="en-US" sz="3600" dirty="0"/>
          </a:p>
          <a:p>
            <a:pPr marL="152396" indent="0">
              <a:buNone/>
            </a:pPr>
            <a:endParaRPr lang="en-US" sz="3600" dirty="0"/>
          </a:p>
          <a:p>
            <a:pPr marL="152396" indent="0">
              <a:buNone/>
            </a:pPr>
            <a:endParaRPr lang="en-US" sz="3600" dirty="0"/>
          </a:p>
          <a:p>
            <a:pPr lvl="1"/>
            <a:endParaRPr lang="en-US" sz="3600" dirty="0" smtClean="0"/>
          </a:p>
          <a:p>
            <a:pPr lvl="1"/>
            <a:endParaRPr lang="en-US" dirty="0"/>
          </a:p>
          <a:p>
            <a:pPr lvl="1"/>
            <a:endParaRPr lang="en-US" dirty="0"/>
          </a:p>
        </p:txBody>
      </p:sp>
      <p:pic>
        <p:nvPicPr>
          <p:cNvPr id="5" name="Picture 4" descr="Logo for the Center on Disability and Development at Texas A&amp;M University and the Texas Center for Disability Studies at the University of Texa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461" y="6172773"/>
            <a:ext cx="8060125" cy="592427"/>
          </a:xfrm>
          <a:prstGeom prst="rect">
            <a:avLst/>
          </a:prstGeom>
        </p:spPr>
      </p:pic>
      <p:pic>
        <p:nvPicPr>
          <p:cNvPr id="4" name="Picture 3" descr="Logo for Texas Parent to Parent"/>
          <p:cNvPicPr>
            <a:picLocks noChangeAspect="1"/>
          </p:cNvPicPr>
          <p:nvPr/>
        </p:nvPicPr>
        <p:blipFill>
          <a:blip r:embed="rId3"/>
          <a:stretch>
            <a:fillRect/>
          </a:stretch>
        </p:blipFill>
        <p:spPr>
          <a:xfrm>
            <a:off x="415600" y="6091833"/>
            <a:ext cx="768163" cy="766167"/>
          </a:xfrm>
          <a:prstGeom prst="rect">
            <a:avLst/>
          </a:prstGeom>
        </p:spPr>
      </p:pic>
      <p:pic>
        <p:nvPicPr>
          <p:cNvPr id="6" name="Picture 5" descr="Logo for Texas Parent to Parent"/>
          <p:cNvPicPr>
            <a:picLocks noChangeAspect="1"/>
          </p:cNvPicPr>
          <p:nvPr/>
        </p:nvPicPr>
        <p:blipFill>
          <a:blip r:embed="rId4"/>
          <a:stretch>
            <a:fillRect/>
          </a:stretch>
        </p:blipFill>
        <p:spPr>
          <a:xfrm>
            <a:off x="1304513" y="6091832"/>
            <a:ext cx="2113601" cy="766167"/>
          </a:xfrm>
          <a:prstGeom prst="rect">
            <a:avLst/>
          </a:prstGeom>
        </p:spPr>
      </p:pic>
    </p:spTree>
    <p:extLst>
      <p:ext uri="{BB962C8B-B14F-4D97-AF65-F5344CB8AC3E}">
        <p14:creationId xmlns:p14="http://schemas.microsoft.com/office/powerpoint/2010/main" val="312722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Disaster Cycle</a:t>
            </a:r>
            <a:endParaRPr lang="en-US" dirty="0"/>
          </a:p>
        </p:txBody>
      </p:sp>
      <p:pic>
        <p:nvPicPr>
          <p:cNvPr id="4" name="Picture 3" descr="Circular diagram showing the disaster cycle. Four circles titled preparedness, response, recovery, and mitigation with arrows between each of them representing how one phase leads to the next in disaster.&#10;" title="The Four Phases of Emergency Management"/>
          <p:cNvPicPr>
            <a:picLocks noChangeAspect="1"/>
          </p:cNvPicPr>
          <p:nvPr/>
        </p:nvPicPr>
        <p:blipFill>
          <a:blip r:embed="rId3"/>
          <a:stretch>
            <a:fillRect/>
          </a:stretch>
        </p:blipFill>
        <p:spPr>
          <a:xfrm>
            <a:off x="132079" y="1072444"/>
            <a:ext cx="9734409" cy="5247076"/>
          </a:xfrm>
          <a:prstGeom prst="rect">
            <a:avLst/>
          </a:prstGeom>
        </p:spPr>
      </p:pic>
      <p:sp>
        <p:nvSpPr>
          <p:cNvPr id="3" name="Text Placeholder 2"/>
          <p:cNvSpPr>
            <a:spLocks noGrp="1"/>
          </p:cNvSpPr>
          <p:nvPr>
            <p:ph type="body" idx="1"/>
          </p:nvPr>
        </p:nvSpPr>
        <p:spPr>
          <a:xfrm flipV="1">
            <a:off x="9945511" y="5879939"/>
            <a:ext cx="1796679" cy="45719"/>
          </a:xfrm>
        </p:spPr>
        <p:txBody>
          <a:bodyPr>
            <a:normAutofit fontScale="25000" lnSpcReduction="20000"/>
          </a:bodyPr>
          <a:lstStyle/>
          <a:p>
            <a:pPr marL="114300" indent="0">
              <a:buNone/>
            </a:pPr>
            <a:endParaRPr lang="en-US" dirty="0">
              <a:solidFill>
                <a:sysClr val="windowText" lastClr="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20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PHASE OF DISASTER</a:t>
            </a:r>
            <a:endParaRPr lang="en-US" dirty="0"/>
          </a:p>
        </p:txBody>
      </p:sp>
      <p:sp>
        <p:nvSpPr>
          <p:cNvPr id="3" name="Content Placeholder 2"/>
          <p:cNvSpPr>
            <a:spLocks noGrp="1"/>
          </p:cNvSpPr>
          <p:nvPr>
            <p:ph idx="1"/>
          </p:nvPr>
        </p:nvSpPr>
        <p:spPr>
          <a:xfrm>
            <a:off x="882869" y="1839310"/>
            <a:ext cx="10710041" cy="3627035"/>
          </a:xfrm>
        </p:spPr>
        <p:txBody>
          <a:bodyPr>
            <a:noAutofit/>
          </a:bodyPr>
          <a:lstStyle/>
          <a:p>
            <a:r>
              <a:rPr lang="en-US" sz="2400" dirty="0"/>
              <a:t>Recovery starts following the response phase. </a:t>
            </a:r>
            <a:endParaRPr lang="en-US" sz="2400" dirty="0" smtClean="0"/>
          </a:p>
          <a:p>
            <a:r>
              <a:rPr lang="en-US" sz="2400" dirty="0"/>
              <a:t>Recovery is the phase following a disaster in which agencies and organizations help affected persons and communities to develop and implement plans and structures </a:t>
            </a:r>
            <a:r>
              <a:rPr lang="en-US" sz="2400" dirty="0" smtClean="0"/>
              <a:t>for return to pre-disaster functioning.</a:t>
            </a:r>
            <a:endParaRPr lang="en-US" sz="2400" dirty="0"/>
          </a:p>
          <a:p>
            <a:r>
              <a:rPr lang="en-US" sz="2400" dirty="0" smtClean="0"/>
              <a:t>The recovery phase is typically the longest phase of disaster and can </a:t>
            </a:r>
            <a:r>
              <a:rPr lang="en-US" sz="2400" dirty="0"/>
              <a:t>last for an extended period of time- even several years</a:t>
            </a:r>
            <a:r>
              <a:rPr lang="en-US" sz="2400" dirty="0" smtClean="0"/>
              <a:t>.</a:t>
            </a:r>
            <a:endParaRPr lang="en-US" sz="2400" dirty="0"/>
          </a:p>
        </p:txBody>
      </p:sp>
    </p:spTree>
    <p:extLst>
      <p:ext uri="{BB962C8B-B14F-4D97-AF65-F5344CB8AC3E}">
        <p14:creationId xmlns:p14="http://schemas.microsoft.com/office/powerpoint/2010/main" val="55745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PHASE OF DISASTER</a:t>
            </a:r>
            <a:endParaRPr lang="en-US" dirty="0"/>
          </a:p>
        </p:txBody>
      </p:sp>
      <p:sp>
        <p:nvSpPr>
          <p:cNvPr id="3" name="Content Placeholder 2"/>
          <p:cNvSpPr>
            <a:spLocks noGrp="1"/>
          </p:cNvSpPr>
          <p:nvPr>
            <p:ph idx="1"/>
          </p:nvPr>
        </p:nvSpPr>
        <p:spPr/>
        <p:txBody>
          <a:bodyPr>
            <a:normAutofit/>
          </a:bodyPr>
          <a:lstStyle/>
          <a:p>
            <a:r>
              <a:rPr lang="en-US" sz="2400" dirty="0" smtClean="0"/>
              <a:t>Typical activities include restoration of infrastructure and vital support systems, resumption of the routines of daily life, and initiation of plans for permanent housing.</a:t>
            </a:r>
          </a:p>
          <a:p>
            <a:r>
              <a:rPr lang="en-US" sz="2400" dirty="0" smtClean="0"/>
              <a:t>Human, material, and financial resources may dwindle, along with decreasing public attention.</a:t>
            </a:r>
          </a:p>
        </p:txBody>
      </p:sp>
    </p:spTree>
    <p:extLst>
      <p:ext uri="{BB962C8B-B14F-4D97-AF65-F5344CB8AC3E}">
        <p14:creationId xmlns:p14="http://schemas.microsoft.com/office/powerpoint/2010/main" val="3804189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88EBD2-A60B-466A-ADCF-C8FFFC892C82}"/>
              </a:ext>
            </a:extLst>
          </p:cNvPr>
          <p:cNvSpPr>
            <a:spLocks noGrp="1"/>
          </p:cNvSpPr>
          <p:nvPr>
            <p:ph type="title"/>
          </p:nvPr>
        </p:nvSpPr>
        <p:spPr>
          <a:xfrm>
            <a:off x="440267" y="193041"/>
            <a:ext cx="11152643" cy="1082603"/>
          </a:xfrm>
        </p:spPr>
        <p:txBody>
          <a:bodyPr>
            <a:noAutofit/>
          </a:bodyPr>
          <a:lstStyle/>
          <a:p>
            <a:r>
              <a:rPr lang="en-US" sz="3600" dirty="0"/>
              <a:t>Research Indicates People with Disabilities Experiencing Disaster:</a:t>
            </a:r>
          </a:p>
        </p:txBody>
      </p:sp>
      <p:sp>
        <p:nvSpPr>
          <p:cNvPr id="7" name="Text Placeholder 3">
            <a:extLst>
              <a:ext uri="{FF2B5EF4-FFF2-40B4-BE49-F238E27FC236}">
                <a16:creationId xmlns:a16="http://schemas.microsoft.com/office/drawing/2014/main" id="{D44B5A8B-28CB-423C-B671-7E8326E675F3}"/>
              </a:ext>
            </a:extLst>
          </p:cNvPr>
          <p:cNvSpPr>
            <a:spLocks noGrp="1"/>
          </p:cNvSpPr>
          <p:nvPr>
            <p:ph idx="1"/>
          </p:nvPr>
        </p:nvSpPr>
        <p:spPr>
          <a:xfrm>
            <a:off x="177282" y="1522767"/>
            <a:ext cx="9032031" cy="4911899"/>
          </a:xfrm>
        </p:spPr>
        <p:txBody>
          <a:bodyPr>
            <a:noAutofit/>
          </a:bodyPr>
          <a:lstStyle/>
          <a:p>
            <a:pPr marL="457200" indent="-457200">
              <a:buFont typeface="Arial" panose="020B0604020202020204" pitchFamily="34" charset="0"/>
              <a:buChar char="•"/>
            </a:pPr>
            <a:r>
              <a:rPr lang="en-US" sz="2400" dirty="0"/>
              <a:t>Die at a higher rate</a:t>
            </a:r>
          </a:p>
          <a:p>
            <a:pPr marL="457200" indent="-457200">
              <a:buFont typeface="Arial" panose="020B0604020202020204" pitchFamily="34" charset="0"/>
              <a:buChar char="•"/>
            </a:pPr>
            <a:r>
              <a:rPr lang="en-US" sz="2400" dirty="0"/>
              <a:t>Often lose their homes or have high </a:t>
            </a:r>
            <a:r>
              <a:rPr lang="en-US" sz="2400" dirty="0" smtClean="0"/>
              <a:t>property damage</a:t>
            </a:r>
            <a:endParaRPr lang="en-US" sz="2400" dirty="0"/>
          </a:p>
          <a:p>
            <a:pPr marL="457200" indent="-457200">
              <a:buFont typeface="Arial" panose="020B0604020202020204" pitchFamily="34" charset="0"/>
              <a:buChar char="•"/>
            </a:pPr>
            <a:r>
              <a:rPr lang="en-US" sz="2400" dirty="0"/>
              <a:t>Are more likely to incur injuries </a:t>
            </a:r>
          </a:p>
          <a:p>
            <a:pPr marL="457200" indent="-457200">
              <a:buFont typeface="Arial" panose="020B0604020202020204" pitchFamily="34" charset="0"/>
              <a:buChar char="•"/>
            </a:pPr>
            <a:r>
              <a:rPr lang="en-US" sz="2400" dirty="0"/>
              <a:t>Experience health-related complications</a:t>
            </a:r>
          </a:p>
          <a:p>
            <a:pPr marL="457200" indent="-457200">
              <a:buFont typeface="Arial" panose="020B0604020202020204" pitchFamily="34" charset="0"/>
              <a:buChar char="•"/>
            </a:pPr>
            <a:r>
              <a:rPr lang="en-US" sz="2400" dirty="0"/>
              <a:t>Receive less assistance from emergency personnel and </a:t>
            </a:r>
            <a:r>
              <a:rPr lang="en-US" sz="2400" dirty="0" smtClean="0"/>
              <a:t>volunteers</a:t>
            </a:r>
          </a:p>
          <a:p>
            <a:pPr marL="457200" indent="-457200"/>
            <a:r>
              <a:rPr lang="en-US" sz="2400" dirty="0" smtClean="0"/>
              <a:t>Take </a:t>
            </a:r>
            <a:r>
              <a:rPr lang="en-US" sz="2400" dirty="0"/>
              <a:t>longer to recover</a:t>
            </a:r>
          </a:p>
          <a:p>
            <a:pPr marL="0" indent="0">
              <a:buNone/>
            </a:pPr>
            <a:r>
              <a:rPr lang="en-US" dirty="0" smtClean="0"/>
              <a:t>					</a:t>
            </a:r>
            <a:r>
              <a:rPr lang="en-US" sz="1400" dirty="0" smtClean="0"/>
              <a:t>(</a:t>
            </a:r>
            <a:r>
              <a:rPr lang="en-US" sz="1400" dirty="0"/>
              <a:t>Stough, &amp; </a:t>
            </a:r>
            <a:r>
              <a:rPr lang="en-US" sz="1400" dirty="0" err="1"/>
              <a:t>Kelman</a:t>
            </a:r>
            <a:r>
              <a:rPr lang="en-US" sz="1400" dirty="0"/>
              <a:t>, 2018). </a:t>
            </a:r>
          </a:p>
          <a:p>
            <a:endParaRPr lang="en-US" sz="2400" dirty="0"/>
          </a:p>
        </p:txBody>
      </p:sp>
      <p:pic>
        <p:nvPicPr>
          <p:cNvPr id="8" name="Picture 7" descr="Image of a storm cloud. ">
            <a:extLst>
              <a:ext uri="{FF2B5EF4-FFF2-40B4-BE49-F238E27FC236}">
                <a16:creationId xmlns:a16="http://schemas.microsoft.com/office/drawing/2014/main" id="{944B0D9F-D7BF-4D59-B041-FB2CE6F57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9313" y="1522769"/>
            <a:ext cx="2160039" cy="4260076"/>
          </a:xfrm>
          <a:prstGeom prst="rect">
            <a:avLst/>
          </a:prstGeom>
          <a:ln>
            <a:solidFill>
              <a:schemeClr val="tx1"/>
            </a:solidFill>
          </a:ln>
        </p:spPr>
      </p:pic>
      <p:sp>
        <p:nvSpPr>
          <p:cNvPr id="9" name="TextBox 8">
            <a:extLst>
              <a:ext uri="{FF2B5EF4-FFF2-40B4-BE49-F238E27FC236}">
                <a16:creationId xmlns:a16="http://schemas.microsoft.com/office/drawing/2014/main" id="{FE8D1105-3F9D-48DD-A1E5-A85692F61ED3}"/>
              </a:ext>
            </a:extLst>
          </p:cNvPr>
          <p:cNvSpPr txBox="1"/>
          <p:nvPr/>
        </p:nvSpPr>
        <p:spPr>
          <a:xfrm>
            <a:off x="9209313" y="5771379"/>
            <a:ext cx="2481943" cy="646331"/>
          </a:xfrm>
          <a:prstGeom prst="rect">
            <a:avLst/>
          </a:prstGeom>
          <a:noFill/>
        </p:spPr>
        <p:txBody>
          <a:bodyPr wrap="square" rtlCol="0">
            <a:spAutoFit/>
          </a:bodyPr>
          <a:lstStyle/>
          <a:p>
            <a:r>
              <a:rPr lang="en-US" dirty="0">
                <a:latin typeface="Verdana" panose="020B0604030504040204" pitchFamily="34" charset="0"/>
              </a:rPr>
              <a:t>Image of a storm cloud.</a:t>
            </a:r>
          </a:p>
        </p:txBody>
      </p:sp>
    </p:spTree>
    <p:extLst>
      <p:ext uri="{BB962C8B-B14F-4D97-AF65-F5344CB8AC3E}">
        <p14:creationId xmlns:p14="http://schemas.microsoft.com/office/powerpoint/2010/main" val="2490865646"/>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6AC0-4D20-44DD-855F-A932A0E530E4}"/>
              </a:ext>
            </a:extLst>
          </p:cNvPr>
          <p:cNvSpPr>
            <a:spLocks noGrp="1"/>
          </p:cNvSpPr>
          <p:nvPr>
            <p:ph type="title"/>
          </p:nvPr>
        </p:nvSpPr>
        <p:spPr>
          <a:xfrm>
            <a:off x="769955" y="369503"/>
            <a:ext cx="10822955" cy="726147"/>
          </a:xfrm>
        </p:spPr>
        <p:txBody>
          <a:bodyPr>
            <a:normAutofit fontScale="90000"/>
          </a:bodyPr>
          <a:lstStyle/>
          <a:p>
            <a:r>
              <a:rPr lang="en-US" dirty="0"/>
              <a:t>Pre-disaster, people with disabilities are more likely </a:t>
            </a:r>
            <a:r>
              <a:rPr lang="en-US" dirty="0" smtClean="0"/>
              <a:t>to:</a:t>
            </a:r>
            <a:endParaRPr lang="en-US" dirty="0"/>
          </a:p>
        </p:txBody>
      </p:sp>
      <p:sp>
        <p:nvSpPr>
          <p:cNvPr id="3" name="Content Placeholder 2">
            <a:extLst>
              <a:ext uri="{FF2B5EF4-FFF2-40B4-BE49-F238E27FC236}">
                <a16:creationId xmlns:a16="http://schemas.microsoft.com/office/drawing/2014/main" id="{F67062B5-02E1-4383-80A7-D645E878FE1B}"/>
              </a:ext>
            </a:extLst>
          </p:cNvPr>
          <p:cNvSpPr>
            <a:spLocks noGrp="1"/>
          </p:cNvSpPr>
          <p:nvPr>
            <p:ph idx="1"/>
          </p:nvPr>
        </p:nvSpPr>
        <p:spPr>
          <a:xfrm>
            <a:off x="519289" y="1558212"/>
            <a:ext cx="7721600" cy="4197447"/>
          </a:xfrm>
        </p:spPr>
        <p:txBody>
          <a:bodyPr>
            <a:normAutofit/>
          </a:bodyPr>
          <a:lstStyle/>
          <a:p>
            <a:pPr marL="285750" indent="-285750"/>
            <a:r>
              <a:rPr lang="en-US" sz="2400" dirty="0"/>
              <a:t>Live in poverty</a:t>
            </a:r>
          </a:p>
          <a:p>
            <a:pPr marL="285750" indent="-285750"/>
            <a:r>
              <a:rPr lang="en-US" sz="2400" dirty="0"/>
              <a:t>Be unemployed</a:t>
            </a:r>
          </a:p>
          <a:p>
            <a:pPr marL="285750" indent="-285750"/>
            <a:r>
              <a:rPr lang="en-US" sz="2400" dirty="0"/>
              <a:t>Live in a flood plain</a:t>
            </a:r>
          </a:p>
          <a:p>
            <a:pPr marL="285750" indent="-285750"/>
            <a:r>
              <a:rPr lang="en-US" sz="2400" dirty="0" smtClean="0"/>
              <a:t>Have </a:t>
            </a:r>
            <a:r>
              <a:rPr lang="en-US" sz="2400" dirty="0"/>
              <a:t>limited access to healthcare</a:t>
            </a:r>
          </a:p>
          <a:p>
            <a:pPr marL="285750" indent="-285750"/>
            <a:r>
              <a:rPr lang="en-US" sz="2400" dirty="0" smtClean="0"/>
              <a:t>Have </a:t>
            </a:r>
            <a:r>
              <a:rPr lang="en-US" sz="2400" dirty="0"/>
              <a:t>smaller social networks</a:t>
            </a:r>
          </a:p>
          <a:p>
            <a:pPr marL="3943350" lvl="8" indent="-285750"/>
            <a:endParaRPr lang="en-US" sz="1600" dirty="0" smtClean="0"/>
          </a:p>
          <a:p>
            <a:pPr marL="3943350" lvl="8" indent="-285750"/>
            <a:endParaRPr lang="en-US" sz="1600" dirty="0"/>
          </a:p>
          <a:p>
            <a:pPr marL="3943350" lvl="8" indent="-285750"/>
            <a:r>
              <a:rPr lang="en-US" sz="1600" dirty="0" smtClean="0"/>
              <a:t>(Stough &amp; </a:t>
            </a:r>
            <a:r>
              <a:rPr lang="en-US" sz="1600" dirty="0" err="1" smtClean="0"/>
              <a:t>Kelman</a:t>
            </a:r>
            <a:r>
              <a:rPr lang="en-US" sz="1600" dirty="0" smtClean="0"/>
              <a:t>, 2018)</a:t>
            </a:r>
            <a:endParaRPr lang="en-US" sz="1600" dirty="0"/>
          </a:p>
        </p:txBody>
      </p:sp>
      <p:pic>
        <p:nvPicPr>
          <p:cNvPr id="4" name="Picture Placeholder 4" descr="Image of a storm cloud or funnel cloud.">
            <a:extLst>
              <a:ext uri="{FF2B5EF4-FFF2-40B4-BE49-F238E27FC236}">
                <a16:creationId xmlns:a16="http://schemas.microsoft.com/office/drawing/2014/main" id="{83FC883B-B0B8-498A-82D9-8CB325D90D96}"/>
              </a:ext>
            </a:extLst>
          </p:cNvPr>
          <p:cNvPicPr>
            <a:picLocks noChangeAspect="1"/>
          </p:cNvPicPr>
          <p:nvPr/>
        </p:nvPicPr>
        <p:blipFill>
          <a:blip r:embed="rId2">
            <a:extLst>
              <a:ext uri="{28A0092B-C50C-407E-A947-70E740481C1C}">
                <a14:useLocalDpi xmlns:a14="http://schemas.microsoft.com/office/drawing/2010/main" val="0"/>
              </a:ext>
            </a:extLst>
          </a:blip>
          <a:srcRect l="6351" r="6351"/>
          <a:stretch>
            <a:fillRect/>
          </a:stretch>
        </p:blipFill>
        <p:spPr>
          <a:xfrm>
            <a:off x="8910734" y="1484808"/>
            <a:ext cx="2301551" cy="4270851"/>
          </a:xfrm>
          <a:prstGeom prst="rect">
            <a:avLst/>
          </a:prstGeom>
          <a:ln>
            <a:solidFill>
              <a:schemeClr val="tx1"/>
            </a:solidFill>
          </a:ln>
        </p:spPr>
      </p:pic>
      <p:sp>
        <p:nvSpPr>
          <p:cNvPr id="5" name="TextBox 4">
            <a:extLst>
              <a:ext uri="{FF2B5EF4-FFF2-40B4-BE49-F238E27FC236}">
                <a16:creationId xmlns:a16="http://schemas.microsoft.com/office/drawing/2014/main" id="{DA0C68F5-A95B-4D5C-B61A-A4E251ED7B86}"/>
              </a:ext>
            </a:extLst>
          </p:cNvPr>
          <p:cNvSpPr txBox="1"/>
          <p:nvPr/>
        </p:nvSpPr>
        <p:spPr>
          <a:xfrm>
            <a:off x="8910734" y="5755659"/>
            <a:ext cx="2612572" cy="646331"/>
          </a:xfrm>
          <a:prstGeom prst="rect">
            <a:avLst/>
          </a:prstGeom>
          <a:noFill/>
        </p:spPr>
        <p:txBody>
          <a:bodyPr wrap="square" rtlCol="0">
            <a:spAutoFit/>
          </a:bodyPr>
          <a:lstStyle/>
          <a:p>
            <a:r>
              <a:rPr lang="en-US" dirty="0">
                <a:latin typeface="Verdana" panose="020B0604030504040204" pitchFamily="34" charset="0"/>
              </a:rPr>
              <a:t>Image of a funnel cloud.</a:t>
            </a:r>
          </a:p>
        </p:txBody>
      </p:sp>
    </p:spTree>
    <p:extLst>
      <p:ext uri="{BB962C8B-B14F-4D97-AF65-F5344CB8AC3E}">
        <p14:creationId xmlns:p14="http://schemas.microsoft.com/office/powerpoint/2010/main" val="3654879992"/>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Disproportionate impact</a:t>
            </a:r>
            <a:endParaRPr lang="en-US" dirty="0"/>
          </a:p>
        </p:txBody>
      </p:sp>
      <p:sp>
        <p:nvSpPr>
          <p:cNvPr id="3" name="Text Placeholder 2"/>
          <p:cNvSpPr>
            <a:spLocks noGrp="1"/>
          </p:cNvSpPr>
          <p:nvPr>
            <p:ph type="body" idx="1"/>
          </p:nvPr>
        </p:nvSpPr>
        <p:spPr>
          <a:xfrm>
            <a:off x="872358" y="1806223"/>
            <a:ext cx="10879375" cy="3747910"/>
          </a:xfrm>
        </p:spPr>
        <p:txBody>
          <a:bodyPr>
            <a:noAutofit/>
          </a:bodyPr>
          <a:lstStyle/>
          <a:p>
            <a:pPr marL="285750" indent="-285750">
              <a:buFont typeface="Wingdings" panose="05000000000000000000" pitchFamily="2" charset="2"/>
              <a:buChar char="§"/>
            </a:pPr>
            <a:r>
              <a:rPr lang="en-US" sz="2400" dirty="0" smtClean="0"/>
              <a:t>Disasters do NOT impact everyone equally</a:t>
            </a:r>
          </a:p>
          <a:p>
            <a:pPr marL="285750" indent="-285750">
              <a:buFont typeface="Wingdings" panose="05000000000000000000" pitchFamily="2" charset="2"/>
              <a:buChar char="§"/>
            </a:pPr>
            <a:r>
              <a:rPr lang="en-US" sz="2400" dirty="0" smtClean="0"/>
              <a:t>It is not only that people with disabilities are more likely to be impacted, it is that the loss and severity of the impact is disproportionate. </a:t>
            </a:r>
          </a:p>
          <a:p>
            <a:pPr marL="285750" indent="-285750">
              <a:buFont typeface="Wingdings" panose="05000000000000000000" pitchFamily="2" charset="2"/>
              <a:buChar char="§"/>
            </a:pPr>
            <a:r>
              <a:rPr lang="en-US" sz="2400" dirty="0" smtClean="0"/>
              <a:t>These families thus begin the recovery phrase two steps behind, rather than one step behind.</a:t>
            </a:r>
          </a:p>
          <a:p>
            <a:pPr marL="285750" indent="-285750">
              <a:buFont typeface="Wingdings" panose="05000000000000000000" pitchFamily="2" charset="2"/>
              <a:buChar char="§"/>
            </a:pPr>
            <a:r>
              <a:rPr lang="en-US" sz="2400" dirty="0"/>
              <a:t>These factors make recovery even more complicated </a:t>
            </a:r>
            <a:r>
              <a:rPr lang="en-US" sz="2400" dirty="0" smtClean="0"/>
              <a:t>post-disaster</a:t>
            </a:r>
            <a:endParaRPr lang="en-US" sz="2400" dirty="0"/>
          </a:p>
        </p:txBody>
      </p:sp>
    </p:spTree>
    <p:extLst>
      <p:ext uri="{BB962C8B-B14F-4D97-AF65-F5344CB8AC3E}">
        <p14:creationId xmlns:p14="http://schemas.microsoft.com/office/powerpoint/2010/main" val="101024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1985</TotalTime>
  <Words>2264</Words>
  <Application>Microsoft Office PowerPoint</Application>
  <PresentationFormat>Widescreen</PresentationFormat>
  <Paragraphs>293</Paragraphs>
  <Slides>30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Cabin</vt:lpstr>
      <vt:lpstr>Calibri</vt:lpstr>
      <vt:lpstr>Gill Sans MT</vt:lpstr>
      <vt:lpstr>Mangal</vt:lpstr>
      <vt:lpstr>Times New Roman</vt:lpstr>
      <vt:lpstr>Verdana</vt:lpstr>
      <vt:lpstr>Wingdings</vt:lpstr>
      <vt:lpstr>Gallery</vt:lpstr>
      <vt:lpstr>Recovery After disasters  and individuals with disabilities  what we know and what we do not</vt:lpstr>
      <vt:lpstr>Overview</vt:lpstr>
      <vt:lpstr>Learning Objectives</vt:lpstr>
      <vt:lpstr>The Disaster Cycle</vt:lpstr>
      <vt:lpstr>Recovery PHASE OF DISASTER</vt:lpstr>
      <vt:lpstr>Recovery PHASE OF DISASTER</vt:lpstr>
      <vt:lpstr>Research Indicates People with Disabilities Experiencing Disaster:</vt:lpstr>
      <vt:lpstr>Pre-disaster, people with disabilities are more likely to:</vt:lpstr>
      <vt:lpstr>Disproportionate impact</vt:lpstr>
      <vt:lpstr>Disaster case management</vt:lpstr>
      <vt:lpstr>Disaster Case Management </vt:lpstr>
      <vt:lpstr>Barriers to recovery</vt:lpstr>
      <vt:lpstr>The Spoon theory </vt:lpstr>
      <vt:lpstr>After a Disaster</vt:lpstr>
      <vt:lpstr>The interplay of needs</vt:lpstr>
      <vt:lpstr>Resources for Long term recovery</vt:lpstr>
      <vt:lpstr>Who you are matters</vt:lpstr>
      <vt:lpstr>Know who does what….</vt:lpstr>
      <vt:lpstr>FEMA</vt:lpstr>
      <vt:lpstr>FEMA       </vt:lpstr>
      <vt:lpstr>Small Business Administration</vt:lpstr>
      <vt:lpstr>Long-term recovery committees</vt:lpstr>
      <vt:lpstr>LTRC…..</vt:lpstr>
      <vt:lpstr>Other State and Local Resources</vt:lpstr>
      <vt:lpstr>Voluntary organizations active in disaster (VOADs)</vt:lpstr>
      <vt:lpstr>SUPPORT SYSTEMS POST DISASTER</vt:lpstr>
      <vt:lpstr>REDDy Directory</vt:lpstr>
      <vt:lpstr>PowerPoint Presentation</vt:lpstr>
      <vt:lpstr>PowerPoint Presentation</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Rediscovery</dc:title>
  <dc:creator>Winges-Yanez, Nichole;Marcia Montague</dc:creator>
  <cp:lastModifiedBy>Stough, Laura M</cp:lastModifiedBy>
  <cp:revision>147</cp:revision>
  <dcterms:created xsi:type="dcterms:W3CDTF">2018-10-01T17:23:49Z</dcterms:created>
  <dcterms:modified xsi:type="dcterms:W3CDTF">2019-03-13T19:20:44Z</dcterms:modified>
</cp:coreProperties>
</file>